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54"/>
  </p:notesMasterIdLst>
  <p:handoutMasterIdLst>
    <p:handoutMasterId r:id="rId55"/>
  </p:handoutMasterIdLst>
  <p:sldIdLst>
    <p:sldId id="256" r:id="rId2"/>
    <p:sldId id="343" r:id="rId3"/>
    <p:sldId id="356" r:id="rId4"/>
    <p:sldId id="357" r:id="rId5"/>
    <p:sldId id="396" r:id="rId6"/>
    <p:sldId id="443" r:id="rId7"/>
    <p:sldId id="358" r:id="rId8"/>
    <p:sldId id="397" r:id="rId9"/>
    <p:sldId id="398" r:id="rId10"/>
    <p:sldId id="399" r:id="rId11"/>
    <p:sldId id="437" r:id="rId12"/>
    <p:sldId id="401" r:id="rId13"/>
    <p:sldId id="404" r:id="rId14"/>
    <p:sldId id="438" r:id="rId15"/>
    <p:sldId id="439" r:id="rId16"/>
    <p:sldId id="440" r:id="rId17"/>
    <p:sldId id="405" r:id="rId18"/>
    <p:sldId id="406" r:id="rId19"/>
    <p:sldId id="407" r:id="rId20"/>
    <p:sldId id="435" r:id="rId21"/>
    <p:sldId id="441" r:id="rId22"/>
    <p:sldId id="408" r:id="rId23"/>
    <p:sldId id="414" r:id="rId24"/>
    <p:sldId id="415" r:id="rId25"/>
    <p:sldId id="419" r:id="rId26"/>
    <p:sldId id="420" r:id="rId27"/>
    <p:sldId id="422" r:id="rId28"/>
    <p:sldId id="425" r:id="rId29"/>
    <p:sldId id="423" r:id="rId30"/>
    <p:sldId id="424" r:id="rId31"/>
    <p:sldId id="426" r:id="rId32"/>
    <p:sldId id="427" r:id="rId33"/>
    <p:sldId id="428" r:id="rId34"/>
    <p:sldId id="429" r:id="rId35"/>
    <p:sldId id="431" r:id="rId36"/>
    <p:sldId id="409" r:id="rId37"/>
    <p:sldId id="383" r:id="rId38"/>
    <p:sldId id="385" r:id="rId39"/>
    <p:sldId id="395" r:id="rId40"/>
    <p:sldId id="432" r:id="rId41"/>
    <p:sldId id="393" r:id="rId42"/>
    <p:sldId id="410" r:id="rId43"/>
    <p:sldId id="384" r:id="rId44"/>
    <p:sldId id="403" r:id="rId45"/>
    <p:sldId id="359" r:id="rId46"/>
    <p:sldId id="361" r:id="rId47"/>
    <p:sldId id="391" r:id="rId48"/>
    <p:sldId id="434" r:id="rId49"/>
    <p:sldId id="433" r:id="rId50"/>
    <p:sldId id="392" r:id="rId51"/>
    <p:sldId id="442" r:id="rId52"/>
    <p:sldId id="436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46" autoAdjust="0"/>
    <p:restoredTop sz="98779" autoAdjust="0"/>
  </p:normalViewPr>
  <p:slideViewPr>
    <p:cSldViewPr snapToGrid="0" snapToObjects="1">
      <p:cViewPr varScale="1">
        <p:scale>
          <a:sx n="185" d="100"/>
          <a:sy n="185" d="100"/>
        </p:scale>
        <p:origin x="13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8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5843B-8403-4144-AAEF-47CA2E0F32E4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49177-3971-FB46-B7CA-D3177DE6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18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D713F-2276-3640-910B-971329B4C8A2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BCA3-FC48-7A4B-A54B-780F4897C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211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fld id="{3D7F590F-A3DA-D34C-99EB-5481728BB918}" type="slidenum">
              <a:rPr lang="en-US" altLang="x-none" sz="1200">
                <a:latin typeface="Arial" charset="0"/>
              </a:rPr>
              <a:pPr eaLnBrk="1" hangingPunct="1"/>
              <a:t>4</a:t>
            </a:fld>
            <a:endParaRPr lang="en-US" altLang="x-none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207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fld id="{74EE5532-9441-E343-8FC2-3EB9E849AFA0}" type="slidenum">
              <a:rPr lang="en-US" altLang="x-none" sz="1200">
                <a:latin typeface="Arial" charset="0"/>
              </a:rPr>
              <a:pPr eaLnBrk="1" hangingPunct="1"/>
              <a:t>7</a:t>
            </a:fld>
            <a:endParaRPr lang="en-US" altLang="x-none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474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89BCA3-FC48-7A4B-A54B-780F4897C2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99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fld id="{8E686718-122F-8341-B249-EB9740372350}" type="slidenum">
              <a:rPr lang="en-US" altLang="x-none" sz="1200">
                <a:latin typeface="Arial" charset="0"/>
              </a:rPr>
              <a:pPr eaLnBrk="1" hangingPunct="1"/>
              <a:t>20</a:t>
            </a:fld>
            <a:endParaRPr lang="en-US" altLang="x-none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59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fld id="{8E801EF2-CAF4-A14C-A88A-486CB707BA69}" type="slidenum">
              <a:rPr lang="en-US" altLang="x-none" sz="1200">
                <a:latin typeface="Arial" charset="0"/>
              </a:rPr>
              <a:pPr eaLnBrk="1" hangingPunct="1"/>
              <a:t>24</a:t>
            </a:fld>
            <a:endParaRPr lang="en-US" altLang="x-none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927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fld id="{8E801EF2-CAF4-A14C-A88A-486CB707BA69}" type="slidenum">
              <a:rPr lang="en-US" altLang="x-none" sz="1200">
                <a:latin typeface="Arial" charset="0"/>
              </a:rPr>
              <a:pPr eaLnBrk="1" hangingPunct="1"/>
              <a:t>25</a:t>
            </a:fld>
            <a:endParaRPr lang="en-US" altLang="x-none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821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fld id="{DC557582-AD8D-EC4B-8418-DE8A6B88CD62}" type="slidenum">
              <a:rPr lang="en-US" altLang="x-none" sz="1200">
                <a:latin typeface="Arial" charset="0"/>
              </a:rPr>
              <a:pPr eaLnBrk="1" hangingPunct="1"/>
              <a:t>42</a:t>
            </a:fld>
            <a:endParaRPr lang="en-US" altLang="x-none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246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fld id="{17CB6682-DC2C-FE49-8506-8AA52C3086AB}" type="slidenum">
              <a:rPr lang="en-US" altLang="x-none" sz="1200">
                <a:latin typeface="Arial" charset="0"/>
              </a:rPr>
              <a:pPr eaLnBrk="1" hangingPunct="1"/>
              <a:t>45</a:t>
            </a:fld>
            <a:endParaRPr lang="en-US" altLang="x-none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663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x-none" altLang="x-none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fld id="{9680A6EC-DECE-AE4C-8B25-3F0B6E477080}" type="slidenum">
              <a:rPr lang="en-US" altLang="x-none" sz="1200">
                <a:latin typeface="Arial" charset="0"/>
              </a:rPr>
              <a:pPr eaLnBrk="1" hangingPunct="1"/>
              <a:t>46</a:t>
            </a:fld>
            <a:endParaRPr lang="en-US" altLang="x-none" sz="12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7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9161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2710"/>
            <a:ext cx="8229600" cy="487739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359161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0632"/>
            <a:ext cx="8229600" cy="4879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Fall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CS 891 - Web Archiving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21000DE-B95E-FA4A-8310-8A8B2D54F0D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6433094"/>
            <a:ext cx="9157739" cy="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to Write </a:t>
            </a:r>
            <a:r>
              <a:rPr lang="en-US" dirty="0" smtClean="0"/>
              <a:t>an Academic </a:t>
            </a:r>
            <a:r>
              <a:rPr lang="en-US" dirty="0"/>
              <a:t>Paper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0704" y="3886200"/>
            <a:ext cx="7159752" cy="1752600"/>
          </a:xfrm>
        </p:spPr>
        <p:txBody>
          <a:bodyPr>
            <a:normAutofit/>
          </a:bodyPr>
          <a:lstStyle/>
          <a:p>
            <a:r>
              <a:rPr lang="is-IS" dirty="0" smtClean="0"/>
              <a:t>Michele C. Weigle and Michael L. Nelson</a:t>
            </a:r>
          </a:p>
          <a:p>
            <a:r>
              <a:rPr lang="is-IS" dirty="0" smtClean="0"/>
              <a:t>CS 891 – Web Archiving Seminar</a:t>
            </a:r>
          </a:p>
          <a:p>
            <a:r>
              <a:rPr lang="is-IS" dirty="0" smtClean="0"/>
              <a:t>Fall 2017</a:t>
            </a:r>
          </a:p>
        </p:txBody>
      </p:sp>
      <p:pic>
        <p:nvPicPr>
          <p:cNvPr id="4" name="Picture 7" descr="ODU_sig_full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61" y="83649"/>
            <a:ext cx="2513877" cy="10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6935" y="6502699"/>
            <a:ext cx="1468607" cy="307777"/>
            <a:chOff x="-28016" y="6334780"/>
            <a:chExt cx="1468607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-28016" y="6334780"/>
              <a:ext cx="1468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          @</a:t>
              </a:r>
              <a:r>
                <a:rPr lang="en-US" sz="1400" dirty="0" err="1" smtClean="0"/>
                <a:t>WebSciDL</a:t>
              </a:r>
              <a:endParaRPr lang="en-US" sz="1400" dirty="0" smtClean="0"/>
            </a:p>
          </p:txBody>
        </p:sp>
        <p:pic>
          <p:nvPicPr>
            <p:cNvPr id="14" name="Picture 13" descr="imgre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6" t="13891" r="29046" b="14427"/>
            <a:stretch/>
          </p:blipFill>
          <p:spPr>
            <a:xfrm>
              <a:off x="85712" y="6334780"/>
              <a:ext cx="350302" cy="283324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613114" y="6502699"/>
            <a:ext cx="3132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phonedude.github.io</a:t>
            </a:r>
            <a:r>
              <a:rPr lang="en-US" sz="1400" dirty="0"/>
              <a:t>/cs891-f17/</a:t>
            </a:r>
          </a:p>
        </p:txBody>
      </p:sp>
    </p:spTree>
    <p:extLst>
      <p:ext uri="{BB962C8B-B14F-4D97-AF65-F5344CB8AC3E}">
        <p14:creationId xmlns:p14="http://schemas.microsoft.com/office/powerpoint/2010/main" val="35614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12" y="1459220"/>
            <a:ext cx="4301126" cy="488297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75929" y="211671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JCDL 2017</a:t>
            </a:r>
            <a:endParaRPr lang="en-US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88864" y="4970693"/>
            <a:ext cx="111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results!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6568" y="4379976"/>
            <a:ext cx="4351116" cy="1905258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88864" y="2538284"/>
            <a:ext cx="124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problem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68288" y="3756827"/>
            <a:ext cx="135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approach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66568" y="1724264"/>
            <a:ext cx="4351116" cy="2071418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9010" y="3813970"/>
            <a:ext cx="4351116" cy="538574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0"/>
          <a:stretch/>
        </p:blipFill>
        <p:spPr>
          <a:xfrm>
            <a:off x="1346298" y="418552"/>
            <a:ext cx="6409944" cy="9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3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these abstracts have in common?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1" y="2053792"/>
            <a:ext cx="2769418" cy="31599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450" y="2053792"/>
            <a:ext cx="2948853" cy="31407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44" y="2053792"/>
            <a:ext cx="2866953" cy="32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0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 papers often have a teaser image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85" y="1232730"/>
            <a:ext cx="7100515" cy="5055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57729" y="2094105"/>
            <a:ext cx="1366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InfoVis</a:t>
            </a:r>
            <a:r>
              <a:rPr lang="en-US" b="1" dirty="0" smtClean="0"/>
              <a:t> 2013</a:t>
            </a:r>
          </a:p>
          <a:p>
            <a:r>
              <a:rPr lang="en-US" b="1" dirty="0" smtClean="0"/>
              <a:t>Best Paper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52762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Set </a:t>
            </a:r>
            <a:r>
              <a:rPr lang="en-US" dirty="0" smtClean="0"/>
              <a:t>up </a:t>
            </a:r>
            <a:endParaRPr lang="en-US" dirty="0" smtClean="0"/>
          </a:p>
          <a:p>
            <a:pPr lvl="1"/>
            <a:r>
              <a:rPr lang="en-US" dirty="0" smtClean="0"/>
              <a:t>introduce the broad research area being investigated</a:t>
            </a:r>
            <a:endParaRPr lang="en-US" dirty="0" smtClean="0"/>
          </a:p>
          <a:p>
            <a:pPr lvl="3"/>
            <a:endParaRPr lang="en-US" dirty="0"/>
          </a:p>
          <a:p>
            <a:r>
              <a:rPr lang="en-US" dirty="0" smtClean="0"/>
              <a:t>Provide an example </a:t>
            </a:r>
            <a:r>
              <a:rPr lang="en-US" dirty="0" smtClean="0"/>
              <a:t>of the specific problem for </a:t>
            </a:r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it’s not too early for a figure or illustrative screenshot</a:t>
            </a:r>
          </a:p>
          <a:p>
            <a:pPr lvl="3"/>
            <a:endParaRPr lang="en-US" dirty="0"/>
          </a:p>
          <a:p>
            <a:r>
              <a:rPr lang="en-US" dirty="0" smtClean="0"/>
              <a:t>Brief statement of why existing approaches don't solve the problem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Outline of proposed approach</a:t>
            </a:r>
          </a:p>
          <a:p>
            <a:pPr lvl="3"/>
            <a:endParaRPr lang="en-US" dirty="0"/>
          </a:p>
          <a:p>
            <a:r>
              <a:rPr lang="en-US" dirty="0" smtClean="0"/>
              <a:t>Summary of the results</a:t>
            </a:r>
          </a:p>
          <a:p>
            <a:pPr lvl="2"/>
            <a:endParaRPr lang="en-US" dirty="0"/>
          </a:p>
          <a:p>
            <a:r>
              <a:rPr lang="en-US" dirty="0" smtClean="0"/>
              <a:t>Highlight </a:t>
            </a:r>
            <a:r>
              <a:rPr lang="en-US" dirty="0" smtClean="0"/>
              <a:t>the paper’s </a:t>
            </a:r>
            <a:r>
              <a:rPr lang="en-US" dirty="0" smtClean="0"/>
              <a:t>contributions</a:t>
            </a:r>
          </a:p>
          <a:p>
            <a:pPr lvl="1"/>
            <a:r>
              <a:rPr lang="en-US" dirty="0" smtClean="0"/>
              <a:t>don't be shy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4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47" y="711072"/>
            <a:ext cx="6136899" cy="49191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30469"/>
            <a:ext cx="8603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eneva" charset="0"/>
              </a:rPr>
              <a:t>Alexander C.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Nwala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Michele C.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Weigle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Michael L. Nelson, Adam B. Ziegler and Anastasia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Aizman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"Local Memory Project: Providing Tools to Build Collections of Stories for Local Events from Local Sources," In </a:t>
            </a:r>
            <a:r>
              <a:rPr lang="en-US" sz="1200" i="1" dirty="0">
                <a:solidFill>
                  <a:srgbClr val="000000"/>
                </a:solidFill>
                <a:latin typeface="Geneva" charset="0"/>
              </a:rPr>
              <a:t>Proceedings of the ACM/IEEE Joint Conference on Digital Libraries (JCDL)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. Toronto, Ontario, Canada, June 2017.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562706" y="2103807"/>
            <a:ext cx="13329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Set-up</a:t>
            </a:r>
          </a:p>
          <a:p>
            <a:endParaRPr lang="en-US" sz="2000" dirty="0"/>
          </a:p>
          <a:p>
            <a:r>
              <a:rPr lang="en-US" sz="2000" dirty="0" smtClean="0"/>
              <a:t>Motivation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331847" y="4351994"/>
            <a:ext cx="5990228" cy="12782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730469"/>
            <a:ext cx="8603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eneva" charset="0"/>
              </a:rPr>
              <a:t>Alexander C.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Nwala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Michele C.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Weigle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Michael L. Nelson, Adam B. Ziegler and Anastasia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Aizman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"Local Memory Project: Providing Tools to Build Collections of Stories for Local Events from Local Sources," In </a:t>
            </a:r>
            <a:r>
              <a:rPr lang="en-US" sz="1200" i="1" dirty="0">
                <a:solidFill>
                  <a:srgbClr val="000000"/>
                </a:solidFill>
                <a:latin typeface="Geneva" charset="0"/>
              </a:rPr>
              <a:t>Proceedings of the ACM/IEEE Joint Conference on Digital Libraries (JCDL)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. Toronto, Ontario, Canada, June 2017.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" b="830"/>
          <a:stretch/>
        </p:blipFill>
        <p:spPr>
          <a:xfrm>
            <a:off x="1820348" y="528879"/>
            <a:ext cx="4491073" cy="51013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3201" y="1743793"/>
            <a:ext cx="22539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Existing approaches don't solve the problem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753173" y="1794425"/>
            <a:ext cx="4558248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" y="1685588"/>
            <a:ext cx="6475158" cy="77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28" y="2181733"/>
            <a:ext cx="6699268" cy="187579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730469"/>
            <a:ext cx="8603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eneva" charset="0"/>
              </a:rPr>
              <a:t>Alexander C.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Nwala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Michele C.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Weigle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Michael L. Nelson, Adam B. Ziegler and Anastasia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Aizman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"Local Memory Project: Providing Tools to Build Collections of Stories for Local Events from Local Sources," In </a:t>
            </a:r>
            <a:r>
              <a:rPr lang="en-US" sz="1200" i="1" dirty="0">
                <a:solidFill>
                  <a:srgbClr val="000000"/>
                </a:solidFill>
                <a:latin typeface="Geneva" charset="0"/>
              </a:rPr>
              <a:t>Proceedings of the ACM/IEEE Joint Conference on Digital Libraries (JCDL)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. Toronto, Ontario, Canada, June 2017.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35795" y="1902666"/>
            <a:ext cx="2253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Outline of proposed approach</a:t>
            </a:r>
          </a:p>
          <a:p>
            <a:endParaRPr lang="en-US" sz="2000" dirty="0" smtClean="0"/>
          </a:p>
          <a:p>
            <a:r>
              <a:rPr lang="en-US" sz="2000" dirty="0" smtClean="0"/>
              <a:t>Contributions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7009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2710"/>
            <a:ext cx="4368800" cy="48773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Overview of work that is similar to yours</a:t>
            </a:r>
          </a:p>
          <a:p>
            <a:pPr lvl="3"/>
            <a:endParaRPr lang="en-US" dirty="0"/>
          </a:p>
          <a:p>
            <a:r>
              <a:rPr lang="en-US" dirty="0"/>
              <a:t>How does your work builds upon previous work?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How are those works are different? Do they solve a different problem than yours?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0" y="2108905"/>
            <a:ext cx="4105383" cy="23126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26000" y="4421605"/>
            <a:ext cx="41053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www.wiltgren.com</a:t>
            </a:r>
            <a:r>
              <a:rPr lang="en-US" sz="1400" dirty="0"/>
              <a:t>/2015/06/12/where-does-influenced-by-become-stealing-a-design/</a:t>
            </a:r>
          </a:p>
        </p:txBody>
      </p:sp>
    </p:spTree>
    <p:extLst>
      <p:ext uri="{BB962C8B-B14F-4D97-AF65-F5344CB8AC3E}">
        <p14:creationId xmlns:p14="http://schemas.microsoft.com/office/powerpoint/2010/main" val="859544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what you did</a:t>
            </a:r>
          </a:p>
          <a:p>
            <a:endParaRPr lang="en-US" dirty="0"/>
          </a:p>
          <a:p>
            <a:r>
              <a:rPr lang="en-US" dirty="0" smtClean="0"/>
              <a:t>Methods, algorithms, datasets, experiments</a:t>
            </a:r>
          </a:p>
          <a:p>
            <a:endParaRPr lang="en-US" dirty="0"/>
          </a:p>
          <a:p>
            <a:r>
              <a:rPr lang="en-US" dirty="0" smtClean="0"/>
              <a:t>The ideal goal is reproducibility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31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Evaluation/Results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how you evaluated your approach</a:t>
            </a:r>
          </a:p>
          <a:p>
            <a:pPr lvl="1"/>
            <a:r>
              <a:rPr lang="en-US" dirty="0" smtClean="0"/>
              <a:t>compare to other approaches</a:t>
            </a:r>
          </a:p>
          <a:p>
            <a:pPr lvl="1"/>
            <a:r>
              <a:rPr lang="en-US" dirty="0" smtClean="0"/>
              <a:t>test on multiple types/sizes of data</a:t>
            </a:r>
          </a:p>
          <a:p>
            <a:pPr lvl="1"/>
            <a:endParaRPr lang="en-US" dirty="0"/>
          </a:p>
          <a:p>
            <a:r>
              <a:rPr lang="en-US" dirty="0" smtClean="0"/>
              <a:t>It’s likely that most of your figures will go in this section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0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PhD?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65722"/>
          </a:xfrm>
        </p:spPr>
        <p:txBody>
          <a:bodyPr>
            <a:normAutofit/>
          </a:bodyPr>
          <a:lstStyle/>
          <a:p>
            <a:r>
              <a:rPr lang="en-US" dirty="0" smtClean="0"/>
              <a:t>A PhD </a:t>
            </a:r>
            <a:r>
              <a:rPr lang="en-US" dirty="0"/>
              <a:t>program is very different from getting a Bachelor’s degree, and you must treat it as a strange type of job. </a:t>
            </a:r>
            <a:endParaRPr lang="en-US" dirty="0" smtClean="0"/>
          </a:p>
          <a:p>
            <a:pPr lvl="3"/>
            <a:endParaRPr lang="en-US" i="1" dirty="0" smtClean="0"/>
          </a:p>
          <a:p>
            <a:r>
              <a:rPr lang="en-US" i="1" dirty="0" smtClean="0"/>
              <a:t>Initiative</a:t>
            </a:r>
            <a:r>
              <a:rPr lang="en-US" dirty="0"/>
              <a:t>, </a:t>
            </a:r>
            <a:r>
              <a:rPr lang="en-US" i="1" dirty="0"/>
              <a:t>tenacity</a:t>
            </a:r>
            <a:r>
              <a:rPr lang="en-US" dirty="0"/>
              <a:t>, </a:t>
            </a:r>
            <a:r>
              <a:rPr lang="en-US" i="1" dirty="0"/>
              <a:t>flexibility</a:t>
            </a:r>
            <a:r>
              <a:rPr lang="en-US" dirty="0"/>
              <a:t>, </a:t>
            </a:r>
            <a:r>
              <a:rPr lang="en-US" i="1" dirty="0"/>
              <a:t>interpersonal skills</a:t>
            </a:r>
            <a:r>
              <a:rPr lang="en-US" dirty="0"/>
              <a:t>, </a:t>
            </a:r>
            <a:r>
              <a:rPr lang="en-US" i="1" dirty="0"/>
              <a:t>organizational skills</a:t>
            </a:r>
            <a:r>
              <a:rPr lang="en-US" dirty="0"/>
              <a:t>, and </a:t>
            </a:r>
            <a:r>
              <a:rPr lang="en-US" b="1" i="1" dirty="0"/>
              <a:t>communication skills</a:t>
            </a:r>
            <a:r>
              <a:rPr lang="en-US" b="1" dirty="0"/>
              <a:t> </a:t>
            </a:r>
            <a:r>
              <a:rPr lang="en-US" dirty="0"/>
              <a:t>are all critical and not things that universities typically test for in selecting incoming students</a:t>
            </a:r>
            <a:r>
              <a:rPr lang="en-US" dirty="0" smtClean="0"/>
              <a:t>.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155985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 smtClean="0"/>
              <a:t>I’ll always comment on your figures</a:t>
            </a:r>
            <a:endParaRPr lang="en-US" altLang="x-none" dirty="0"/>
          </a:p>
        </p:txBody>
      </p:sp>
      <p:sp>
        <p:nvSpPr>
          <p:cNvPr id="6963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x-none" dirty="0" smtClean="0"/>
              <a:t>Remember your CS 725/825 principles</a:t>
            </a:r>
          </a:p>
          <a:p>
            <a:pPr lvl="1"/>
            <a:r>
              <a:rPr lang="en-US" altLang="x-none" dirty="0" smtClean="0"/>
              <a:t>don't make the reader work too hard to understand your chart</a:t>
            </a:r>
          </a:p>
          <a:p>
            <a:pPr lvl="1"/>
            <a:r>
              <a:rPr lang="en-US" altLang="x-none" dirty="0" smtClean="0"/>
              <a:t>every chart must have descriptive (and large) x and y axis labels with units</a:t>
            </a:r>
          </a:p>
          <a:p>
            <a:pPr lvl="3"/>
            <a:endParaRPr lang="en-US" dirty="0" smtClean="0"/>
          </a:p>
          <a:p>
            <a:r>
              <a:rPr lang="en-US" dirty="0" smtClean="0"/>
              <a:t>Every figure must be referenced in the main body text.</a:t>
            </a:r>
          </a:p>
          <a:p>
            <a:pPr lvl="3"/>
            <a:endParaRPr lang="en-US" altLang="x-none" dirty="0" smtClean="0"/>
          </a:p>
          <a:p>
            <a:r>
              <a:rPr lang="en-US" altLang="x-none" dirty="0" smtClean="0"/>
              <a:t>Each figure must have an informative caption.</a:t>
            </a:r>
          </a:p>
          <a:p>
            <a:pPr lvl="1"/>
            <a:r>
              <a:rPr lang="en-US" altLang="x-none" dirty="0" smtClean="0"/>
              <a:t>not too long, not too short</a:t>
            </a:r>
          </a:p>
          <a:p>
            <a:pPr lvl="1"/>
            <a:r>
              <a:rPr lang="en-US" altLang="x-none" dirty="0" smtClean="0"/>
              <a:t>if you use a figure from another source, cite the reference in the caption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221" y="1223782"/>
            <a:ext cx="6112618" cy="41113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3130" y="5737344"/>
            <a:ext cx="8603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eneva" charset="0"/>
              </a:rPr>
              <a:t>Justin F.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Brunelle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, Michele C. </a:t>
            </a:r>
            <a:r>
              <a:rPr lang="en-US" sz="1200" dirty="0" err="1">
                <a:solidFill>
                  <a:srgbClr val="000000"/>
                </a:solidFill>
                <a:latin typeface="Geneva" charset="0"/>
              </a:rPr>
              <a:t>Weigle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 and Michael L. Nelson, "Archival Crawlers and JavaScript: Discover More Stuff but Crawl More Slowly</a:t>
            </a:r>
            <a:r>
              <a:rPr lang="en-US" sz="1200" dirty="0" smtClean="0">
                <a:solidFill>
                  <a:srgbClr val="000000"/>
                </a:solidFill>
                <a:latin typeface="Geneva" charset="0"/>
              </a:rPr>
              <a:t>," In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 </a:t>
            </a:r>
            <a:r>
              <a:rPr lang="en-US" sz="1200" i="1" dirty="0">
                <a:solidFill>
                  <a:srgbClr val="000000"/>
                </a:solidFill>
                <a:latin typeface="Geneva" charset="0"/>
              </a:rPr>
              <a:t>Proceedings of the ACM/IEEE Joint Conference on Digital Libraries (JCDL)</a:t>
            </a:r>
            <a:r>
              <a:rPr lang="en-US" sz="1200" dirty="0">
                <a:solidFill>
                  <a:srgbClr val="000000"/>
                </a:solidFill>
                <a:latin typeface="Geneva" charset="0"/>
              </a:rPr>
              <a:t>. Toronto, Ontario, Canada, June 2017.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1841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and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how your work could be improved or applied in different contexts</a:t>
            </a:r>
          </a:p>
          <a:p>
            <a:pPr lvl="1"/>
            <a:r>
              <a:rPr lang="en-US" dirty="0" smtClean="0"/>
              <a:t>don’t be afraid to talk about limitations</a:t>
            </a:r>
          </a:p>
          <a:p>
            <a:pPr lvl="1"/>
            <a:endParaRPr lang="en-US" dirty="0"/>
          </a:p>
          <a:p>
            <a:r>
              <a:rPr lang="en-US" dirty="0" smtClean="0"/>
              <a:t>Conclusions summarize the problem, approach, and results</a:t>
            </a:r>
          </a:p>
          <a:p>
            <a:pPr lvl="1"/>
            <a:r>
              <a:rPr lang="en-US" dirty="0" smtClean="0"/>
              <a:t>don’t introduce new information here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52655" y="2759103"/>
            <a:ext cx="5838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Citations </a:t>
            </a:r>
            <a:r>
              <a:rPr lang="en-US" sz="4400" smtClean="0"/>
              <a:t>and References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57209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 smtClean="0"/>
              <a:t>The citation label is not a noun.</a:t>
            </a:r>
            <a:endParaRPr lang="en-US" altLang="x-none" dirty="0"/>
          </a:p>
        </p:txBody>
      </p:sp>
      <p:sp>
        <p:nvSpPr>
          <p:cNvPr id="61444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x-none" dirty="0" smtClean="0"/>
              <a:t>The sentence should still make sense even if it is removed</a:t>
            </a:r>
          </a:p>
          <a:p>
            <a:pPr lvl="3"/>
            <a:endParaRPr lang="en-US" altLang="x-none" dirty="0" smtClean="0"/>
          </a:p>
          <a:p>
            <a:r>
              <a:rPr lang="en-US" altLang="x-none" dirty="0" smtClean="0"/>
              <a:t>Bad</a:t>
            </a:r>
          </a:p>
          <a:p>
            <a:pPr lvl="1"/>
            <a:r>
              <a:rPr lang="en-US" altLang="x-none" dirty="0" smtClean="0"/>
              <a:t>In [5], </a:t>
            </a:r>
            <a:r>
              <a:rPr lang="en-US" altLang="x-none" dirty="0" err="1" smtClean="0"/>
              <a:t>Banos</a:t>
            </a:r>
            <a:r>
              <a:rPr lang="en-US" altLang="x-none" dirty="0" smtClean="0"/>
              <a:t> et al. created an algorithm</a:t>
            </a:r>
          </a:p>
          <a:p>
            <a:pPr lvl="1"/>
            <a:r>
              <a:rPr lang="en-US" altLang="x-none" dirty="0" smtClean="0"/>
              <a:t>[25] and [26] are page-at-a-time archival tools</a:t>
            </a:r>
            <a:endParaRPr lang="en-US" altLang="x-none" dirty="0"/>
          </a:p>
          <a:p>
            <a:pPr lvl="3"/>
            <a:endParaRPr lang="en-US" altLang="x-none" dirty="0" smtClean="0"/>
          </a:p>
          <a:p>
            <a:r>
              <a:rPr lang="en-US" altLang="x-none" dirty="0" smtClean="0"/>
              <a:t>Good</a:t>
            </a:r>
            <a:endParaRPr lang="en-US" altLang="x-none" dirty="0"/>
          </a:p>
          <a:p>
            <a:pPr lvl="1"/>
            <a:r>
              <a:rPr lang="en-US" altLang="x-none" dirty="0" err="1" smtClean="0"/>
              <a:t>Banos</a:t>
            </a:r>
            <a:r>
              <a:rPr lang="en-US" altLang="x-none" dirty="0" smtClean="0"/>
              <a:t> </a:t>
            </a:r>
            <a:r>
              <a:rPr lang="en-US" altLang="x-none" dirty="0"/>
              <a:t>et al. [5] created an </a:t>
            </a:r>
            <a:r>
              <a:rPr lang="en-US" altLang="x-none" dirty="0" smtClean="0"/>
              <a:t>algorithm</a:t>
            </a:r>
          </a:p>
          <a:p>
            <a:pPr lvl="1"/>
            <a:r>
              <a:rPr lang="en-US" altLang="x-none" dirty="0" err="1"/>
              <a:t>Browsertrix</a:t>
            </a:r>
            <a:r>
              <a:rPr lang="en-US" altLang="x-none" dirty="0"/>
              <a:t> [25] and </a:t>
            </a:r>
            <a:r>
              <a:rPr lang="en-US" altLang="x-none" dirty="0" err="1"/>
              <a:t>WebRecorder.io</a:t>
            </a:r>
            <a:r>
              <a:rPr lang="en-US" altLang="x-none" dirty="0"/>
              <a:t> [26] are </a:t>
            </a:r>
            <a:r>
              <a:rPr lang="en-US" altLang="x-none" dirty="0" smtClean="0"/>
              <a:t>page-at-a-time </a:t>
            </a:r>
            <a:r>
              <a:rPr lang="en-US" altLang="x-none" dirty="0"/>
              <a:t>archival </a:t>
            </a:r>
            <a:r>
              <a:rPr lang="en-US" altLang="x-none" dirty="0" smtClean="0"/>
              <a:t>tools</a:t>
            </a:r>
          </a:p>
          <a:p>
            <a:pPr lvl="1"/>
            <a:r>
              <a:rPr lang="en-US" altLang="x-none" dirty="0"/>
              <a:t>In previous work [12], we </a:t>
            </a:r>
            <a:r>
              <a:rPr lang="en-US" altLang="x-none" dirty="0" smtClean="0"/>
              <a:t>assigned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 smtClean="0"/>
              <a:t>Citation Style</a:t>
            </a:r>
            <a:endParaRPr lang="en-US" altLang="x-none" dirty="0"/>
          </a:p>
        </p:txBody>
      </p:sp>
      <p:sp>
        <p:nvSpPr>
          <p:cNvPr id="61444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x-none" dirty="0" smtClean="0"/>
              <a:t>et al. </a:t>
            </a:r>
            <a:r>
              <a:rPr lang="en-US" altLang="x-none" dirty="0" smtClean="0"/>
              <a:t>("and others") </a:t>
            </a:r>
            <a:r>
              <a:rPr lang="en-US" altLang="x-none" dirty="0" smtClean="0"/>
              <a:t>is an abbreviation</a:t>
            </a:r>
          </a:p>
          <a:p>
            <a:pPr lvl="1"/>
            <a:r>
              <a:rPr lang="en-US" altLang="x-none" dirty="0" smtClean="0"/>
              <a:t>et means </a:t>
            </a:r>
            <a:r>
              <a:rPr lang="en-US" altLang="x-none" dirty="0" smtClean="0"/>
              <a:t>"and</a:t>
            </a:r>
            <a:r>
              <a:rPr lang="en-US" altLang="x-none" dirty="0"/>
              <a:t>"</a:t>
            </a:r>
            <a:r>
              <a:rPr lang="en-US" altLang="x-none" dirty="0" smtClean="0"/>
              <a:t> – so, no </a:t>
            </a:r>
            <a:r>
              <a:rPr lang="en-US" altLang="x-none" dirty="0" smtClean="0"/>
              <a:t>period</a:t>
            </a:r>
          </a:p>
          <a:p>
            <a:pPr lvl="1"/>
            <a:r>
              <a:rPr lang="en-US" altLang="x-none" dirty="0" smtClean="0"/>
              <a:t>al. is an abbreviation for </a:t>
            </a:r>
            <a:r>
              <a:rPr lang="en-US" altLang="x-none" i="1" dirty="0" err="1" smtClean="0"/>
              <a:t>alii</a:t>
            </a:r>
            <a:r>
              <a:rPr lang="en-US" altLang="x-none" dirty="0" smtClean="0"/>
              <a:t>, meaning </a:t>
            </a:r>
            <a:r>
              <a:rPr lang="en-US" altLang="x-none" dirty="0" smtClean="0"/>
              <a:t>"others</a:t>
            </a:r>
            <a:r>
              <a:rPr lang="en-US" altLang="x-none" dirty="0"/>
              <a:t>"</a:t>
            </a:r>
            <a:endParaRPr lang="en-US" altLang="x-none" dirty="0" smtClean="0"/>
          </a:p>
          <a:p>
            <a:endParaRPr lang="en-US" altLang="x-none" dirty="0"/>
          </a:p>
          <a:p>
            <a:r>
              <a:rPr lang="en-US" altLang="x-none" dirty="0"/>
              <a:t>Citation label goes next to the name of the authors or the work or </a:t>
            </a:r>
            <a:r>
              <a:rPr lang="en-US" altLang="x-none" dirty="0" smtClean="0"/>
              <a:t>idea</a:t>
            </a:r>
            <a:endParaRPr lang="en-US" altLang="x-none" dirty="0" smtClean="0"/>
          </a:p>
          <a:p>
            <a:pPr lvl="1"/>
            <a:r>
              <a:rPr lang="en-US" altLang="x-none" dirty="0" smtClean="0"/>
              <a:t>Good: </a:t>
            </a:r>
            <a:r>
              <a:rPr lang="en-US" altLang="x-none" dirty="0" err="1" smtClean="0"/>
              <a:t>Banos</a:t>
            </a:r>
            <a:r>
              <a:rPr lang="en-US" altLang="x-none" dirty="0" smtClean="0"/>
              <a:t> </a:t>
            </a:r>
            <a:r>
              <a:rPr lang="en-US" altLang="x-none" dirty="0"/>
              <a:t>et al. [5] created an </a:t>
            </a:r>
            <a:r>
              <a:rPr lang="en-US" altLang="x-none" dirty="0" smtClean="0"/>
              <a:t>algorithm to evaluate …</a:t>
            </a:r>
            <a:endParaRPr lang="en-US" altLang="x-none" dirty="0"/>
          </a:p>
          <a:p>
            <a:pPr lvl="1"/>
            <a:r>
              <a:rPr lang="en-US" altLang="x-none" dirty="0" smtClean="0"/>
              <a:t>Bad: </a:t>
            </a:r>
            <a:r>
              <a:rPr lang="en-US" altLang="x-none" dirty="0" err="1" smtClean="0"/>
              <a:t>Banos</a:t>
            </a:r>
            <a:r>
              <a:rPr lang="en-US" altLang="x-none" dirty="0" smtClean="0"/>
              <a:t> </a:t>
            </a:r>
            <a:r>
              <a:rPr lang="en-US" altLang="x-none" dirty="0"/>
              <a:t>et al. </a:t>
            </a:r>
            <a:r>
              <a:rPr lang="en-US" altLang="x-none" dirty="0" smtClean="0"/>
              <a:t>created </a:t>
            </a:r>
            <a:r>
              <a:rPr lang="en-US" altLang="x-none" dirty="0"/>
              <a:t>an algorithm to evaluate </a:t>
            </a:r>
            <a:r>
              <a:rPr lang="en-US" altLang="x-none" dirty="0" smtClean="0"/>
              <a:t>… of </a:t>
            </a:r>
            <a:r>
              <a:rPr lang="en-US" altLang="x-none" dirty="0"/>
              <a:t>assigning an archivability score to a </a:t>
            </a:r>
            <a:r>
              <a:rPr lang="en-US" altLang="x-none" dirty="0" smtClean="0"/>
              <a:t>URI-R [5].</a:t>
            </a:r>
            <a:endParaRPr lang="en-US" altLang="x-none" dirty="0"/>
          </a:p>
          <a:p>
            <a:endParaRPr lang="en-US" altLang="x-non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6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There’s a reason there will be multiple slides on this.</a:t>
            </a:r>
          </a:p>
          <a:p>
            <a:endParaRPr lang="en-US" dirty="0" smtClean="0"/>
          </a:p>
          <a:p>
            <a:r>
              <a:rPr lang="en-US" dirty="0" smtClean="0"/>
              <a:t>Sloppy and inconsistent reference lists </a:t>
            </a:r>
            <a:r>
              <a:rPr lang="en-US" i="1" dirty="0" smtClean="0"/>
              <a:t>drive me crazy</a:t>
            </a:r>
            <a:r>
              <a:rPr lang="en-US" dirty="0" smtClean="0"/>
              <a:t>.  </a:t>
            </a:r>
          </a:p>
          <a:p>
            <a:pPr lvl="1"/>
            <a:r>
              <a:rPr lang="en-US" dirty="0" smtClean="0"/>
              <a:t>shows a lack of attention to detail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24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Bibtex</a:t>
            </a:r>
            <a:r>
              <a:rPr lang="en-US" dirty="0" smtClean="0"/>
              <a:t> is your friend - Journal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7210" y="1323872"/>
            <a:ext cx="81267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. M. Jones, H. Van de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Sompel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, H. Shankar, M. Klein, R. Tobin, and C. Grover, “Scholarly context adrift: Three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out of four URI references lead to changed content,”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PLoS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ONE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, vol. 11, no. 12, 2016.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770" y="2596791"/>
            <a:ext cx="8218170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ARTICLE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{jones-plosone2016,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AUTHOR =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{Shawn M. Jones and Herbert {Van de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Sompel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} and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Harihar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Shankar and Martin Klein and Richard Tobin and Claire Grover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TITLE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{Scholarly Context Adrift: Three out of Four {URI} References Lead to Changed Content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JOURNAL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{{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PLoS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ONE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VOLUME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{11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NUMBER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{12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DOI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{10.1371/journal.pone.0167475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YEAR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{2016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898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Bibtex</a:t>
            </a:r>
            <a:r>
              <a:rPr lang="en-US" dirty="0" smtClean="0"/>
              <a:t> is your friend - Journal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7210" y="1323872"/>
            <a:ext cx="81267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. M. Jones, H. Van de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Sompel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, H. Shankar, M. Klein, R. Tobin, and C. Grover, “Scholarly context adrift: Three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out of four URI references lead to changed content,” </a:t>
            </a:r>
            <a:r>
              <a:rPr lang="en-US" sz="2000" i="1" dirty="0" err="1">
                <a:latin typeface="Times New Roman" charset="0"/>
                <a:ea typeface="Times New Roman" charset="0"/>
                <a:cs typeface="Times New Roman" charset="0"/>
              </a:rPr>
              <a:t>PLoS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 ONE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, vol. 11, no. 12, 2016.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770" y="2596791"/>
            <a:ext cx="8218170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@ARTICLE{jones-plosone2016,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AUTHOR =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{Shawn M. Jones and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Herbert {Van de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Sompel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and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Harihar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Shankar and Martin Klein and Richard Tobin and Claire Grover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TITLE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{Scholarly Context Adrift: Three out of Four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{URI}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References Lead to Changed Content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JOURNAL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{{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PLoS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ONE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VOLUME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{11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NUMBER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{12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DOI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{10.1371/journal.pone.0167475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YEAR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{2016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32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Bibtex</a:t>
            </a:r>
            <a:r>
              <a:rPr lang="en-US" dirty="0" smtClean="0"/>
              <a:t> is your friend - Conference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5770" y="1349183"/>
            <a:ext cx="81267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Padia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, Y. </a:t>
            </a:r>
            <a:r>
              <a:rPr lang="en-US" sz="2000" dirty="0" err="1" smtClean="0">
                <a:latin typeface="Times New Roman" charset="0"/>
                <a:ea typeface="Times New Roman" charset="0"/>
                <a:cs typeface="Times New Roman" charset="0"/>
              </a:rPr>
              <a:t>AlNoamany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, and M. C. Weigle, “Visualizing digital collections at Archive-It,” in </a:t>
            </a:r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Proceedings of the </a:t>
            </a:r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ACM/IEEE Joint Conference on Digital Libraries (JCDL</a:t>
            </a:r>
            <a:r>
              <a:rPr 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pp. 15–18, June 2012.</a:t>
            </a:r>
          </a:p>
        </p:txBody>
      </p:sp>
      <p:sp>
        <p:nvSpPr>
          <p:cNvPr id="8" name="Rectangle 7"/>
          <p:cNvSpPr/>
          <p:nvPr/>
        </p:nvSpPr>
        <p:spPr>
          <a:xfrm>
            <a:off x="445770" y="2596791"/>
            <a:ext cx="8218170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INPROCEEDINGS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{padia-jcdl12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  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AUTHOR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Kalpesh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Padia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and Yasmin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AlNoamany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and Michele C. Weigle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TITLE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Visualizing Digital Collections at {Archive-It}},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BOOKTITLE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Proceedings of the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ACM/IEEE Joint Conference on Digital Libraries (JCDL)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YEAR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2012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MONTH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June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PAGES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15--18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DOI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10.1145/2232817.2232821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517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348472" cy="4823477"/>
          </a:xfrm>
        </p:spPr>
        <p:txBody>
          <a:bodyPr>
            <a:normAutofit/>
          </a:bodyPr>
          <a:lstStyle/>
          <a:p>
            <a:r>
              <a:rPr lang="en-US" dirty="0" smtClean="0"/>
              <a:t>You will write (a lot)</a:t>
            </a:r>
            <a:endParaRPr lang="en-US" i="1" dirty="0"/>
          </a:p>
          <a:p>
            <a:r>
              <a:rPr lang="en-US" dirty="0" smtClean="0"/>
              <a:t>You will present your ideas (a lot)</a:t>
            </a:r>
          </a:p>
          <a:p>
            <a:pPr lvl="2"/>
            <a:endParaRPr lang="en-US" dirty="0"/>
          </a:p>
          <a:p>
            <a:r>
              <a:rPr lang="en-US" dirty="0" smtClean="0"/>
              <a:t>It will be so much better (and more efficient) for all of us if we spend more time talking about research ideas than about organization, grammar, and typos</a:t>
            </a:r>
          </a:p>
          <a:p>
            <a:pPr lvl="3"/>
            <a:endParaRPr lang="en-US" dirty="0"/>
          </a:p>
          <a:p>
            <a:r>
              <a:rPr lang="en-US" b="1" i="1" dirty="0" smtClean="0"/>
              <a:t>I cannot over-emphasize how important this 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" y="6140267"/>
            <a:ext cx="34231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www.cs.unc.edu</a:t>
            </a:r>
            <a:r>
              <a:rPr lang="en-US" sz="1400" dirty="0"/>
              <a:t>/~</a:t>
            </a:r>
            <a:r>
              <a:rPr lang="en-US" sz="1400" dirty="0" err="1"/>
              <a:t>azuma</a:t>
            </a:r>
            <a:r>
              <a:rPr lang="en-US" sz="1400" dirty="0"/>
              <a:t>/hitch4.html</a:t>
            </a:r>
          </a:p>
        </p:txBody>
      </p:sp>
    </p:spTree>
    <p:extLst>
      <p:ext uri="{BB962C8B-B14F-4D97-AF65-F5344CB8AC3E}">
        <p14:creationId xmlns:p14="http://schemas.microsoft.com/office/powerpoint/2010/main" val="64434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Bibtex</a:t>
            </a:r>
            <a:r>
              <a:rPr lang="en-US" dirty="0" smtClean="0"/>
              <a:t> is your friend – for consistency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8630" y="1491708"/>
            <a:ext cx="8218170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String{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jcdl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"Proceedings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of the ACM/IEEE Joint Conference on Digital Libraries (JCDL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)"}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@INPROCEEDINGS{padia-jcdl12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  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AUTHOR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Kalpesh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Padia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and Yasmin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AlNoamany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and Michele C. Weigle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TITLE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Visualizing Digital Collections at {Archive-It}},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BOOKTITLE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jcdl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   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YEAR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2012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MONTH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June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ADDRESS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Washington, DC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PAGES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15--18 },   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DOI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{ 10.1145/2232817.2232821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993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any </a:t>
            </a:r>
            <a:r>
              <a:rPr lang="en-US" dirty="0" err="1" smtClean="0"/>
              <a:t>BibTeX</a:t>
            </a:r>
            <a:r>
              <a:rPr lang="en-US" dirty="0" smtClean="0"/>
              <a:t> you get online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6916" y="1146222"/>
            <a:ext cx="790988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inproceedings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{Padia:2012:VDC:2232817.2232821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author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Padia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Kalpesh and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AlNoamany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Yasmin and Weigle, Michele C.},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title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{Visualizing Digital Collections at Archive-it},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booktitle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{Proceedings of the 12th ACM/IEEE-CS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joint conference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on Digital Libraries},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series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{JCDL '12},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year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{2012},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isbn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{978-1-4503-1154-0},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location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{Washington, DC, USA},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pages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{15--18},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numpages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{4},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{http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://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doi.acm.org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/10.1145/2232817.2232821},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doi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{10.1145/2232817.2232821},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acmid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{2232821},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publisher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{ACM},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address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{New York, NY, USA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9916" y="5358530"/>
            <a:ext cx="81638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Kalpesh </a:t>
            </a:r>
            <a:r>
              <a:rPr lang="en-US" sz="16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Padia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Yasmin </a:t>
            </a:r>
            <a:r>
              <a:rPr lang="en-US" sz="16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AlNoamany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and Michele C. Weigle. 2012. Visualizing digital collections at archive-it. In </a:t>
            </a:r>
            <a:r>
              <a:rPr lang="en-US" sz="16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Proceedings of the 12th ACM/IEEE-CS joint conference on Digital Libraries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 (JCDL '12). ACM, New York, NY, USA, 15-18. DOI=http://</a:t>
            </a:r>
            <a:r>
              <a:rPr lang="en-US" sz="16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dx.doi.org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/10.1145/2232817.2232821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54980" y="2776215"/>
            <a:ext cx="329474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From ACM </a:t>
            </a:r>
            <a:r>
              <a:rPr lang="en-US" sz="2400" smtClean="0"/>
              <a:t>Digital Library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065220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any </a:t>
            </a:r>
            <a:r>
              <a:rPr lang="en-US" dirty="0" err="1" smtClean="0"/>
              <a:t>BibTeX</a:t>
            </a:r>
            <a:r>
              <a:rPr lang="en-US" dirty="0" smtClean="0"/>
              <a:t> you get online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6916" y="1157652"/>
            <a:ext cx="790988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inproceedings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{Padia:2012:VDC:2232817.2232821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author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Padia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Kalpesh and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AlNoamany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Yasmin and Weigle, Michele C.},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title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{Visualizing Digital Collections at 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Archive-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}, </a:t>
            </a: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booktitle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{Proceedings of the 12th ACM/IEEE-CS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J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oint </a:t>
            </a:r>
            <a:r>
              <a:rPr lang="en-US" sz="16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onference on Digital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Libraries </a:t>
            </a:r>
            <a:r>
              <a:rPr lang="en-US" sz="16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(JCDL)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}, </a:t>
            </a:r>
          </a:p>
          <a:p>
            <a:r>
              <a:rPr lang="en-US" sz="1600" strike="sngStrike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series </a:t>
            </a:r>
            <a:r>
              <a:rPr lang="en-US" sz="1600" strike="sngStrike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= {JCDL '12}, </a:t>
            </a:r>
            <a:endParaRPr lang="en-US" sz="1600" strike="sngStrike" dirty="0" smtClean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year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{2012},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isbn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{978-1-4503-1154-0},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location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{Washington, DC, USA},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pages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{15--18},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numpages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{4},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url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{http://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doi.acm.org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/10.1145/2232817.2232821},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doi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{10.1145/2232817.2232821},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acmid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{2232821}, </a:t>
            </a:r>
            <a:endParaRPr lang="en-US" sz="1600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600" strike="sngStrike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publisher = {ACM}, </a:t>
            </a:r>
          </a:p>
          <a:p>
            <a:r>
              <a:rPr lang="en-US" sz="1600" strike="sngStrike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address = {New York, NY, USA}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16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6916" y="5403240"/>
            <a:ext cx="777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Kalpesh </a:t>
            </a:r>
            <a:r>
              <a:rPr lang="en-US" sz="16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Padia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Yasmin </a:t>
            </a:r>
            <a:r>
              <a:rPr lang="en-US" sz="16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AlNoamany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, and Michele C. Weigle. 2012. Visualizing digital collections at </a:t>
            </a:r>
            <a:r>
              <a:rPr lang="en-US" sz="16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Archive-It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. In </a:t>
            </a:r>
            <a:r>
              <a:rPr lang="en-US" sz="16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Proceedings of the 12th ACM/IEEE-CS </a:t>
            </a:r>
            <a:r>
              <a:rPr lang="en-US" sz="1600" i="1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Joint Conference </a:t>
            </a:r>
            <a:r>
              <a:rPr lang="en-US" sz="1600" i="1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on Digital Libraries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 (</a:t>
            </a:r>
            <a:r>
              <a:rPr lang="en-US" sz="1600" dirty="0" smtClean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JCDL). 15-18. DOI=http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://</a:t>
            </a:r>
            <a:r>
              <a:rPr lang="en-US" sz="1600" dirty="0" err="1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dx.doi.org</a:t>
            </a:r>
            <a:r>
              <a:rPr lang="en-US" sz="16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/10.1145/2232817.2232821</a:t>
            </a: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7796" y="2738120"/>
            <a:ext cx="358902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Including “the 12th” is ok, but prevents the use </a:t>
            </a:r>
            <a:r>
              <a:rPr lang="en-US" i="1" smtClean="0"/>
              <a:t>of @String (every year gets a different ordinal)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88089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you edit from Google Scholar?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7210" y="1714768"/>
            <a:ext cx="8298180" cy="421269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inproceedings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{padia2012visualizing,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title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{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Visualizing digital collections at archive-it},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author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{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Padia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Kalpesh and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AlNoamany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Yasmin and Weigle, Michele C},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booktitle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{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Proceedings of the 12th ACM/IEEE-CS joint conference on Digital Libraries},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pages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{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15--18},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year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{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2012},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organization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= {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ACM}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984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you edit from </a:t>
            </a:r>
            <a:r>
              <a:rPr lang="en-US" dirty="0" err="1" smtClean="0"/>
              <a:t>CiteSeer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762894"/>
            <a:ext cx="829818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@MISC{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Padia_visualizingdigital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,  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author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= {Kalpesh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Padia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and Yasmin 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Alnoamany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 and Michele C. Weigle},  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title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= {Visualizing Digital Collections at Archive-It},    </a:t>
            </a:r>
            <a:endParaRPr lang="en-US" sz="2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 year 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{}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04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(probably) OK if you use a slightly different style than I would.</a:t>
            </a:r>
          </a:p>
          <a:p>
            <a:endParaRPr lang="en-US" dirty="0"/>
          </a:p>
          <a:p>
            <a:r>
              <a:rPr lang="en-US" dirty="0" smtClean="0"/>
              <a:t> The key is to be consistent.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1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08083" y="2743200"/>
            <a:ext cx="47278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The Writing Process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52228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392247"/>
          </a:xfrm>
        </p:spPr>
        <p:txBody>
          <a:bodyPr>
            <a:normAutofit/>
          </a:bodyPr>
          <a:lstStyle/>
          <a:p>
            <a:r>
              <a:rPr lang="en-US" dirty="0" smtClean="0"/>
              <a:t>Suggestion: Give a "pre-paper" talk </a:t>
            </a:r>
            <a:r>
              <a:rPr lang="en-US" i="1" dirty="0" smtClean="0"/>
              <a:t>before</a:t>
            </a:r>
            <a:r>
              <a:rPr lang="en-US" dirty="0" smtClean="0"/>
              <a:t> you start writing</a:t>
            </a:r>
          </a:p>
          <a:p>
            <a:pPr lvl="1"/>
            <a:r>
              <a:rPr lang="en-US" dirty="0" smtClean="0"/>
              <a:t>helps you distill the critical bits</a:t>
            </a:r>
          </a:p>
          <a:p>
            <a:pPr lvl="1"/>
            <a:r>
              <a:rPr lang="en-US" dirty="0" smtClean="0"/>
              <a:t>construct motivating examples</a:t>
            </a:r>
          </a:p>
          <a:p>
            <a:endParaRPr lang="en-US" dirty="0" smtClean="0"/>
          </a:p>
          <a:p>
            <a:r>
              <a:rPr lang="en-US" dirty="0" smtClean="0"/>
              <a:t>Explaining your ideas clearly in writing takes an </a:t>
            </a:r>
            <a:r>
              <a:rPr lang="en-US" i="1" dirty="0" smtClean="0"/>
              <a:t>immense amount of time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46320" y="5971888"/>
            <a:ext cx="442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Tamara </a:t>
            </a:r>
            <a:r>
              <a:rPr lang="en-US" sz="1400" dirty="0" err="1" smtClean="0"/>
              <a:t>Munzner</a:t>
            </a:r>
            <a:r>
              <a:rPr lang="en-US" sz="1400" dirty="0" smtClean="0"/>
              <a:t>, http</a:t>
            </a:r>
            <a:r>
              <a:rPr lang="en-US" sz="1400" dirty="0"/>
              <a:t>://</a:t>
            </a:r>
            <a:r>
              <a:rPr lang="en-US" sz="1400" dirty="0" err="1"/>
              <a:t>www.cs.ubc.ca</a:t>
            </a:r>
            <a:r>
              <a:rPr lang="en-US" sz="1400" dirty="0"/>
              <a:t>/~</a:t>
            </a:r>
            <a:r>
              <a:rPr lang="en-US" sz="1400" dirty="0" err="1"/>
              <a:t>tmm</a:t>
            </a:r>
            <a:r>
              <a:rPr lang="en-US" sz="1400" dirty="0"/>
              <a:t>/</a:t>
            </a:r>
            <a:r>
              <a:rPr lang="en-US" sz="1400" dirty="0" err="1"/>
              <a:t>policy.txt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655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Build up using the "</a:t>
            </a:r>
            <a:r>
              <a:rPr lang="en-US" sz="3600" dirty="0" err="1" smtClean="0"/>
              <a:t>Sweepline</a:t>
            </a:r>
            <a:r>
              <a:rPr lang="en-US" sz="3600" dirty="0" smtClean="0"/>
              <a:t>" approach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1"/>
            <a:ext cx="8229600" cy="46550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Use multiple outline passes to fill in levels of detail</a:t>
            </a:r>
          </a:p>
          <a:p>
            <a:pPr lvl="5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Start with section titles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Fill in subsection titles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one bullet point per paragraph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/>
              <a:t>a few bullet points per paragraph of the main points you want to </a:t>
            </a:r>
            <a:r>
              <a:rPr lang="en-US" dirty="0" smtClean="0"/>
              <a:t>make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Only then to do you start writing out complete sentences.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46320" y="5971888"/>
            <a:ext cx="442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Tamara </a:t>
            </a:r>
            <a:r>
              <a:rPr lang="en-US" sz="1400" dirty="0" err="1" smtClean="0"/>
              <a:t>Munzner</a:t>
            </a:r>
            <a:r>
              <a:rPr lang="en-US" sz="1400" dirty="0" smtClean="0"/>
              <a:t>, http</a:t>
            </a:r>
            <a:r>
              <a:rPr lang="en-US" sz="1400" dirty="0"/>
              <a:t>://</a:t>
            </a:r>
            <a:r>
              <a:rPr lang="en-US" sz="1400" dirty="0" err="1"/>
              <a:t>www.cs.ubc.ca</a:t>
            </a:r>
            <a:r>
              <a:rPr lang="en-US" sz="1400" dirty="0"/>
              <a:t>/~</a:t>
            </a:r>
            <a:r>
              <a:rPr lang="en-US" sz="1400" dirty="0" err="1"/>
              <a:t>tmm</a:t>
            </a:r>
            <a:r>
              <a:rPr lang="en-US" sz="1400" dirty="0"/>
              <a:t>/</a:t>
            </a:r>
            <a:r>
              <a:rPr lang="en-US" sz="1400" dirty="0" err="1"/>
              <a:t>policy.txt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709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Remember that you’re telling a story.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4340"/>
            <a:ext cx="8229600" cy="1815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Beginning</a:t>
            </a:r>
            <a:r>
              <a:rPr lang="en-US" dirty="0" smtClean="0"/>
              <a:t> </a:t>
            </a:r>
            <a:r>
              <a:rPr lang="en-US" dirty="0"/>
              <a:t>– motivation, examples, background</a:t>
            </a:r>
          </a:p>
          <a:p>
            <a:pPr marL="0" indent="0">
              <a:buNone/>
            </a:pPr>
            <a:r>
              <a:rPr lang="en-US" b="1" dirty="0" smtClean="0"/>
              <a:t>Middle</a:t>
            </a:r>
            <a:r>
              <a:rPr lang="en-US" dirty="0" smtClean="0"/>
              <a:t> </a:t>
            </a:r>
            <a:r>
              <a:rPr lang="en-US" dirty="0"/>
              <a:t>– implementation, evaluation</a:t>
            </a:r>
          </a:p>
          <a:p>
            <a:pPr marL="0" indent="0">
              <a:buNone/>
            </a:pPr>
            <a:r>
              <a:rPr lang="en-US" b="1" dirty="0" smtClean="0"/>
              <a:t>End</a:t>
            </a:r>
            <a:r>
              <a:rPr lang="en-US" dirty="0" smtClean="0"/>
              <a:t> </a:t>
            </a:r>
            <a:r>
              <a:rPr lang="en-US" dirty="0"/>
              <a:t>- discussion, conclusions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03" y="1197195"/>
            <a:ext cx="4863597" cy="29376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72557" y="4134808"/>
            <a:ext cx="597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http://www.brunswick.k12.me.us/</a:t>
            </a:r>
            <a:r>
              <a:rPr lang="en-US" sz="1200" dirty="0" err="1"/>
              <a:t>hdwyer</a:t>
            </a:r>
            <a:r>
              <a:rPr lang="en-US" sz="1200" dirty="0"/>
              <a:t>/files/2011/11/storyboarding-</a:t>
            </a:r>
            <a:r>
              <a:rPr lang="en-US" sz="1200" dirty="0" err="1"/>
              <a:t>freytags</a:t>
            </a:r>
            <a:r>
              <a:rPr lang="en-US" sz="1200" dirty="0"/>
              <a:t>-</a:t>
            </a:r>
            <a:r>
              <a:rPr lang="en-US" sz="1200" dirty="0" err="1"/>
              <a:t>pyramid.jpg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6966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52" y="2985784"/>
            <a:ext cx="1911096" cy="2512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mtClean="0"/>
              <a:t>Main Resources</a:t>
            </a:r>
            <a:endParaRPr lang="en-US" altLang="x-none"/>
          </a:p>
        </p:txBody>
      </p:sp>
      <p:sp>
        <p:nvSpPr>
          <p:cNvPr id="3072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457200" y="1316790"/>
            <a:ext cx="8229600" cy="1501889"/>
          </a:xfrm>
        </p:spPr>
        <p:txBody>
          <a:bodyPr/>
          <a:lstStyle/>
          <a:p>
            <a:r>
              <a:rPr lang="en-US" altLang="x-none" i="1" dirty="0" smtClean="0"/>
              <a:t>Writing for Computer Science </a:t>
            </a:r>
            <a:r>
              <a:rPr lang="en-US" altLang="x-none" dirty="0" smtClean="0"/>
              <a:t>by Justin </a:t>
            </a:r>
            <a:r>
              <a:rPr lang="en-US" altLang="x-none" dirty="0" err="1" smtClean="0"/>
              <a:t>Zobel</a:t>
            </a:r>
            <a:endParaRPr lang="en-US" altLang="x-none" dirty="0"/>
          </a:p>
          <a:p>
            <a:r>
              <a:rPr lang="en-US" altLang="x-none" i="1" dirty="0" smtClean="0"/>
              <a:t>The Elements of Style </a:t>
            </a:r>
            <a:r>
              <a:rPr lang="en-US" altLang="x-none" dirty="0" smtClean="0"/>
              <a:t>by Strunk and White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818679"/>
            <a:ext cx="1879033" cy="2976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713" y="2994205"/>
            <a:ext cx="1650287" cy="249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Stories flow.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49651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Every paragraph has a purpose</a:t>
            </a:r>
          </a:p>
          <a:p>
            <a:pPr lvl="1"/>
            <a:r>
              <a:rPr lang="en-US" dirty="0" smtClean="0"/>
              <a:t>you should be able to name the main topic of each paragraph</a:t>
            </a:r>
          </a:p>
          <a:p>
            <a:pPr lvl="1"/>
            <a:r>
              <a:rPr lang="en-US" altLang="x-none" dirty="0" smtClean="0"/>
              <a:t>every </a:t>
            </a:r>
            <a:r>
              <a:rPr lang="en-US" altLang="x-none" dirty="0"/>
              <a:t>sentence in a paragraph should be related to the paragraph’s </a:t>
            </a:r>
            <a:r>
              <a:rPr lang="en-US" altLang="x-none" dirty="0" smtClean="0"/>
              <a:t>topic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Do the main topics for consecutive paragraphs follow from each other?  </a:t>
            </a:r>
          </a:p>
          <a:p>
            <a:pPr lvl="1"/>
            <a:r>
              <a:rPr lang="en-US" dirty="0" smtClean="0"/>
              <a:t>does it make sense in the narrative?</a:t>
            </a:r>
          </a:p>
          <a:p>
            <a:pPr lvl="1"/>
            <a:r>
              <a:rPr lang="en-US" dirty="0" smtClean="0"/>
              <a:t>does the transition help drive the story?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28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the 3-pass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What would someone get out of your paper if they just did the first pass?</a:t>
            </a:r>
          </a:p>
          <a:p>
            <a:pPr lvl="1"/>
            <a:r>
              <a:rPr lang="en-US" dirty="0" smtClean="0"/>
              <a:t>title, abstract, introduction</a:t>
            </a:r>
          </a:p>
          <a:p>
            <a:pPr lvl="1"/>
            <a:r>
              <a:rPr lang="en-US" dirty="0" smtClean="0"/>
              <a:t>section and sub-section headings</a:t>
            </a:r>
          </a:p>
          <a:p>
            <a:pPr lvl="1"/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references</a:t>
            </a:r>
          </a:p>
          <a:p>
            <a:pPr lvl="4"/>
            <a:endParaRPr lang="en-US" dirty="0" smtClean="0"/>
          </a:p>
          <a:p>
            <a:r>
              <a:rPr lang="en-US" dirty="0" smtClean="0"/>
              <a:t>Could they answer the five Cs?</a:t>
            </a:r>
          </a:p>
          <a:p>
            <a:pPr lvl="1"/>
            <a:r>
              <a:rPr lang="en-US" dirty="0" smtClean="0"/>
              <a:t>category</a:t>
            </a:r>
          </a:p>
          <a:p>
            <a:pPr lvl="1"/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correctness</a:t>
            </a:r>
          </a:p>
          <a:p>
            <a:pPr lvl="1"/>
            <a:r>
              <a:rPr lang="en-US" dirty="0" smtClean="0"/>
              <a:t>contributions</a:t>
            </a:r>
          </a:p>
          <a:p>
            <a:pPr lvl="1"/>
            <a:r>
              <a:rPr lang="en-US" dirty="0" smtClean="0"/>
              <a:t>clarity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53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/>
          </p:cNvSpPr>
          <p:nvPr/>
        </p:nvSpPr>
        <p:spPr bwMode="auto">
          <a:xfrm>
            <a:off x="168275" y="6133040"/>
            <a:ext cx="63849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42938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defTabSz="642938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300">
                <a:solidFill>
                  <a:schemeClr val="tx1"/>
                </a:solidFill>
                <a:latin typeface="Arial" charset="0"/>
              </a:rPr>
              <a:t>From </a:t>
            </a:r>
            <a:r>
              <a:rPr lang="en-US" altLang="x-none" sz="1300" i="1">
                <a:solidFill>
                  <a:schemeClr val="tx1"/>
                </a:solidFill>
                <a:latin typeface="Arial" charset="0"/>
              </a:rPr>
              <a:t>Writing for Computer Science</a:t>
            </a:r>
            <a:r>
              <a:rPr lang="en-US" altLang="x-none" sz="1300">
                <a:solidFill>
                  <a:schemeClr val="tx1"/>
                </a:solidFill>
                <a:latin typeface="Arial" charset="0"/>
              </a:rPr>
              <a:t> by Justin </a:t>
            </a:r>
            <a:r>
              <a:rPr lang="en-US" altLang="x-none" sz="1300" dirty="0" err="1">
                <a:solidFill>
                  <a:schemeClr val="tx1"/>
                </a:solidFill>
                <a:latin typeface="Arial" charset="0"/>
              </a:rPr>
              <a:t>Zobel</a:t>
            </a:r>
            <a:endParaRPr lang="en-US" altLang="x-none" sz="13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5299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x-none" dirty="0" smtClean="0"/>
              <a:t>Your first draft is not your final draft!</a:t>
            </a:r>
            <a:endParaRPr lang="en-US" altLang="x-none" dirty="0"/>
          </a:p>
        </p:txBody>
      </p:sp>
      <p:sp>
        <p:nvSpPr>
          <p:cNvPr id="55300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x-none" dirty="0" smtClean="0"/>
              <a:t>The goal is to make the paper clear and readable</a:t>
            </a:r>
          </a:p>
          <a:p>
            <a:pPr lvl="3"/>
            <a:endParaRPr lang="en-US" altLang="x-none" dirty="0" smtClean="0"/>
          </a:p>
          <a:p>
            <a:r>
              <a:rPr lang="en-US" altLang="x-none" dirty="0" smtClean="0"/>
              <a:t>There is no excuse for spelling errors.</a:t>
            </a:r>
          </a:p>
          <a:p>
            <a:pPr lvl="3"/>
            <a:endParaRPr lang="en-US" altLang="x-none" dirty="0" smtClean="0"/>
          </a:p>
          <a:p>
            <a:r>
              <a:rPr lang="en-US" altLang="x-none" dirty="0" smtClean="0"/>
              <a:t>Double-check </a:t>
            </a:r>
            <a:r>
              <a:rPr lang="en-US" altLang="x-none" dirty="0" smtClean="0"/>
              <a:t>subject-verb </a:t>
            </a:r>
            <a:r>
              <a:rPr lang="en-US" altLang="x-none" dirty="0" smtClean="0"/>
              <a:t>agreement.</a:t>
            </a:r>
          </a:p>
          <a:p>
            <a:pPr lvl="3"/>
            <a:endParaRPr lang="en-US" altLang="x-none" dirty="0" smtClean="0"/>
          </a:p>
          <a:p>
            <a:r>
              <a:rPr lang="en-US" altLang="x-none" dirty="0"/>
              <a:t>Make sure that you have been consistent throughout the </a:t>
            </a:r>
            <a:r>
              <a:rPr lang="en-US" altLang="x-none" dirty="0" smtClean="0"/>
              <a:t>paper.</a:t>
            </a:r>
          </a:p>
          <a:p>
            <a:pPr lvl="3"/>
            <a:endParaRPr lang="en-US" altLang="x-none" dirty="0"/>
          </a:p>
          <a:p>
            <a:r>
              <a:rPr lang="en-US" altLang="x-none" dirty="0"/>
              <a:t>If you are unsure of grammar usage, look it </a:t>
            </a:r>
            <a:r>
              <a:rPr lang="en-US" altLang="x-none" dirty="0" smtClean="0"/>
              <a:t>up!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11823" r="26645" b="595"/>
          <a:stretch>
            <a:fillRect/>
          </a:stretch>
        </p:blipFill>
        <p:spPr bwMode="auto">
          <a:xfrm>
            <a:off x="7777480" y="3854991"/>
            <a:ext cx="1083945" cy="171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98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WS-DL Writing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89"/>
            <a:ext cx="5029200" cy="4360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You write a draft (or outline)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repeat {</a:t>
            </a:r>
          </a:p>
          <a:p>
            <a:pPr marL="0" indent="0">
              <a:buNone/>
            </a:pPr>
            <a:r>
              <a:rPr lang="en-US" dirty="0" smtClean="0"/>
              <a:t>	We provide feedback</a:t>
            </a:r>
          </a:p>
          <a:p>
            <a:pPr marL="0" indent="0">
              <a:buNone/>
            </a:pPr>
            <a:r>
              <a:rPr lang="en-US" dirty="0" smtClean="0"/>
              <a:t>	You make edits</a:t>
            </a:r>
          </a:p>
          <a:p>
            <a:pPr marL="0" indent="0">
              <a:buNone/>
            </a:pPr>
            <a:r>
              <a:rPr lang="en-US" dirty="0" smtClean="0"/>
              <a:t>	You provide a revision</a:t>
            </a:r>
          </a:p>
          <a:p>
            <a:pPr marL="0" indent="0">
              <a:buNone/>
            </a:pPr>
            <a:r>
              <a:rPr lang="en-US" dirty="0" smtClean="0"/>
              <a:t>} until DONE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43276" y="2891628"/>
            <a:ext cx="3609892" cy="21236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Pay </a:t>
            </a:r>
            <a:r>
              <a:rPr lang="en-US" sz="2400" dirty="0"/>
              <a:t>attention to the feedback and learn from it</a:t>
            </a:r>
          </a:p>
          <a:p>
            <a:endParaRPr lang="en-US" sz="2400" i="1" dirty="0" smtClean="0"/>
          </a:p>
          <a:p>
            <a:r>
              <a:rPr lang="en-US" sz="2000" i="1" dirty="0" smtClean="0"/>
              <a:t>I don't want to be making the same style/grammar comments on all of your papers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73684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99145" y="2751151"/>
            <a:ext cx="54273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A Few Style Comments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13680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/>
          </p:cNvSpPr>
          <p:nvPr/>
        </p:nvSpPr>
        <p:spPr bwMode="auto">
          <a:xfrm>
            <a:off x="168275" y="6045410"/>
            <a:ext cx="63849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42938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defTabSz="642938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300">
                <a:solidFill>
                  <a:schemeClr val="tx1"/>
                </a:solidFill>
                <a:latin typeface="Arial" charset="0"/>
              </a:rPr>
              <a:t>From </a:t>
            </a:r>
            <a:r>
              <a:rPr lang="en-US" altLang="x-none" sz="1300" i="1">
                <a:solidFill>
                  <a:schemeClr val="tx1"/>
                </a:solidFill>
                <a:latin typeface="Arial" charset="0"/>
              </a:rPr>
              <a:t>Writing for Computer Science</a:t>
            </a:r>
            <a:r>
              <a:rPr lang="en-US" altLang="x-none" sz="1300">
                <a:solidFill>
                  <a:schemeClr val="tx1"/>
                </a:solidFill>
                <a:latin typeface="Arial" charset="0"/>
              </a:rPr>
              <a:t> by Justin </a:t>
            </a:r>
            <a:r>
              <a:rPr lang="en-US" altLang="x-none" sz="1300" dirty="0" err="1">
                <a:solidFill>
                  <a:schemeClr val="tx1"/>
                </a:solidFill>
                <a:latin typeface="Arial" charset="0"/>
              </a:rPr>
              <a:t>Zobel</a:t>
            </a:r>
            <a:endParaRPr lang="en-US" altLang="x-none" sz="1300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9155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 smtClean="0"/>
              <a:t>Writing Style</a:t>
            </a:r>
            <a:endParaRPr lang="en-US" altLang="x-none" dirty="0"/>
          </a:p>
        </p:txBody>
      </p:sp>
      <p:sp>
        <p:nvSpPr>
          <p:cNvPr id="49156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 smtClean="0"/>
              <a:t>Be clear, simple, correct, interesting, direct</a:t>
            </a:r>
          </a:p>
          <a:p>
            <a:pPr lvl="1"/>
            <a:r>
              <a:rPr lang="en-US" altLang="x-none" dirty="0" smtClean="0"/>
              <a:t>delete unneeded words, simplify sentence structure, establish logical flow</a:t>
            </a:r>
          </a:p>
          <a:p>
            <a:pPr lvl="3"/>
            <a:endParaRPr lang="en-US" altLang="x-none" dirty="0" smtClean="0"/>
          </a:p>
          <a:p>
            <a:r>
              <a:rPr lang="en-US" altLang="x-none" dirty="0" smtClean="0"/>
              <a:t>Be objective and accurate</a:t>
            </a:r>
          </a:p>
          <a:p>
            <a:pPr lvl="1"/>
            <a:r>
              <a:rPr lang="en-US" altLang="x-none" dirty="0" smtClean="0"/>
              <a:t>primary objective is to inform, not entertain</a:t>
            </a:r>
          </a:p>
          <a:p>
            <a:pPr lvl="3"/>
            <a:endParaRPr lang="en-US" altLang="x-none" dirty="0"/>
          </a:p>
          <a:p>
            <a:r>
              <a:rPr lang="en-US" altLang="x-none" dirty="0"/>
              <a:t>Don’t use contractions or </a:t>
            </a:r>
            <a:r>
              <a:rPr lang="en-US" altLang="x-none" dirty="0" smtClean="0"/>
              <a:t>slang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80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/>
          </p:cNvSpPr>
          <p:nvPr/>
        </p:nvSpPr>
        <p:spPr bwMode="auto">
          <a:xfrm>
            <a:off x="168275" y="6136958"/>
            <a:ext cx="8518525" cy="362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defTabSz="642938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1pPr>
            <a:lvl2pPr marL="37931725" indent="-37474525" defTabSz="642938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2pPr>
            <a:lvl3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3pPr>
            <a:lvl4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4pPr>
            <a:lvl5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 W3" charset="-128"/>
                <a:sym typeface="Gill Sans" charset="0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chemeClr val="tx1"/>
                </a:solidFill>
                <a:latin typeface="+mn-lt"/>
              </a:rPr>
              <a:t>From </a:t>
            </a:r>
            <a:r>
              <a:rPr lang="en-US" altLang="x-none" sz="1400" i="1" dirty="0">
                <a:solidFill>
                  <a:schemeClr val="tx1"/>
                </a:solidFill>
                <a:latin typeface="+mn-lt"/>
              </a:rPr>
              <a:t>Writing for Computer Science</a:t>
            </a:r>
            <a:r>
              <a:rPr lang="en-US" altLang="x-none" sz="1400" dirty="0">
                <a:solidFill>
                  <a:schemeClr val="tx1"/>
                </a:solidFill>
                <a:latin typeface="+mn-lt"/>
              </a:rPr>
              <a:t> by Justin </a:t>
            </a:r>
            <a:r>
              <a:rPr lang="en-US" altLang="x-none" sz="1400" dirty="0" err="1" smtClean="0">
                <a:solidFill>
                  <a:schemeClr val="tx1"/>
                </a:solidFill>
                <a:latin typeface="+mn-lt"/>
              </a:rPr>
              <a:t>Zobel</a:t>
            </a:r>
            <a:r>
              <a:rPr lang="en-US" altLang="x-none" sz="1400" dirty="0" smtClean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1400" dirty="0" smtClean="0">
                <a:latin typeface="+mn-lt"/>
              </a:rPr>
              <a:t>http</a:t>
            </a:r>
            <a:r>
              <a:rPr lang="en-US" sz="1400" dirty="0">
                <a:latin typeface="+mn-lt"/>
              </a:rPr>
              <a:t>://www.cs.ubc.ca/~</a:t>
            </a:r>
            <a:r>
              <a:rPr lang="en-US" sz="1400" dirty="0" smtClean="0">
                <a:latin typeface="+mn-lt"/>
              </a:rPr>
              <a:t>tmm/writing.txt by Tamara </a:t>
            </a:r>
            <a:r>
              <a:rPr lang="en-US" sz="1400" dirty="0" err="1" smtClean="0">
                <a:latin typeface="+mn-lt"/>
              </a:rPr>
              <a:t>Munzner</a:t>
            </a:r>
            <a:endParaRPr lang="en-US" sz="1400" dirty="0">
              <a:latin typeface="+mn-lt"/>
            </a:endParaRPr>
          </a:p>
          <a:p>
            <a:pPr eaLnBrk="1" hangingPunct="1"/>
            <a:endParaRPr lang="en-US" altLang="x-none" sz="1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3251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 smtClean="0"/>
              <a:t>Style Specifics</a:t>
            </a:r>
            <a:endParaRPr lang="en-US" altLang="x-none" dirty="0"/>
          </a:p>
        </p:txBody>
      </p:sp>
      <p:sp>
        <p:nvSpPr>
          <p:cNvPr id="5325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1512711"/>
            <a:ext cx="8229600" cy="4601388"/>
          </a:xfrm>
        </p:spPr>
        <p:txBody>
          <a:bodyPr>
            <a:normAutofit fontScale="92500" lnSpcReduction="10000"/>
          </a:bodyPr>
          <a:lstStyle/>
          <a:p>
            <a:r>
              <a:rPr lang="en-US" altLang="x-none" dirty="0"/>
              <a:t>Don’t use capitalization or quotation marks for emphasis</a:t>
            </a:r>
          </a:p>
          <a:p>
            <a:pPr lvl="3"/>
            <a:endParaRPr lang="en-US" altLang="x-none" dirty="0" smtClean="0"/>
          </a:p>
          <a:p>
            <a:r>
              <a:rPr lang="en-US" altLang="x-none" dirty="0" smtClean="0"/>
              <a:t>Use italics for emphasis or to highlight terms</a:t>
            </a:r>
          </a:p>
          <a:p>
            <a:pPr lvl="1"/>
            <a:r>
              <a:rPr lang="en-US" altLang="x-none" dirty="0" smtClean="0"/>
              <a:t>but don’t italicize words unnecessarily</a:t>
            </a:r>
          </a:p>
          <a:p>
            <a:pPr lvl="4"/>
            <a:endParaRPr lang="en-US" altLang="x-none" dirty="0"/>
          </a:p>
          <a:p>
            <a:r>
              <a:rPr lang="en-US" dirty="0" smtClean="0"/>
              <a:t>Avoid </a:t>
            </a:r>
            <a:r>
              <a:rPr lang="en-US" dirty="0"/>
              <a:t>"this" without a noun after it, especially at the beginning of a sentence. </a:t>
            </a:r>
            <a:endParaRPr lang="en-US" dirty="0" smtClean="0"/>
          </a:p>
          <a:p>
            <a:pPr lvl="1"/>
            <a:r>
              <a:rPr lang="en-US" dirty="0" smtClean="0"/>
              <a:t>Bad: "</a:t>
            </a:r>
            <a:r>
              <a:rPr lang="en-US" dirty="0"/>
              <a:t>This shows that we are </a:t>
            </a:r>
            <a:r>
              <a:rPr lang="en-US" dirty="0" smtClean="0"/>
              <a:t>fabulous”</a:t>
            </a:r>
          </a:p>
          <a:p>
            <a:pPr lvl="1"/>
            <a:r>
              <a:rPr lang="en-US" dirty="0" smtClean="0"/>
              <a:t>Good: "</a:t>
            </a:r>
            <a:r>
              <a:rPr lang="en-US" dirty="0"/>
              <a:t>This</a:t>
            </a:r>
            <a:r>
              <a:rPr lang="en-US" b="1" dirty="0"/>
              <a:t> </a:t>
            </a:r>
            <a:r>
              <a:rPr lang="en-US" dirty="0">
                <a:solidFill>
                  <a:srgbClr val="FF0000"/>
                </a:solidFill>
              </a:rPr>
              <a:t>situation</a:t>
            </a:r>
            <a:r>
              <a:rPr lang="en-US" b="1" dirty="0"/>
              <a:t> </a:t>
            </a:r>
            <a:r>
              <a:rPr lang="en-US" dirty="0"/>
              <a:t>shows that we are fabulous</a:t>
            </a:r>
            <a:r>
              <a:rPr lang="en-US" dirty="0" smtClean="0"/>
              <a:t>"</a:t>
            </a:r>
            <a:endParaRPr lang="en-US" altLang="x-none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5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Oxford Comma.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Oxford comma is the final comma in a list of things (just before the </a:t>
            </a:r>
            <a:r>
              <a:rPr lang="en-US" dirty="0" smtClean="0"/>
              <a:t>"and")</a:t>
            </a:r>
            <a:endParaRPr lang="en-US" dirty="0" smtClean="0"/>
          </a:p>
          <a:p>
            <a:pPr lvl="1"/>
            <a:r>
              <a:rPr lang="en-US" dirty="0" smtClean="0"/>
              <a:t>apples</a:t>
            </a:r>
            <a:r>
              <a:rPr lang="en-US" dirty="0"/>
              <a:t>, </a:t>
            </a:r>
            <a:r>
              <a:rPr lang="en-US" dirty="0" smtClean="0"/>
              <a:t>oranges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bananas</a:t>
            </a:r>
          </a:p>
          <a:p>
            <a:endParaRPr lang="en-US" dirty="0"/>
          </a:p>
          <a:p>
            <a:r>
              <a:rPr lang="en-US" i="1" dirty="0" smtClean="0"/>
              <a:t>I don’t care that MLA says not to use the Oxford comma.  Use it.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37560" y="6038850"/>
            <a:ext cx="5575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mentalfloss.com</a:t>
            </a:r>
            <a:r>
              <a:rPr lang="en-US" sz="1400" dirty="0"/>
              <a:t>/article/61309/handy-guide-using-oxford-comma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900"/>
            <a:ext cx="9144000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191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" y="2154944"/>
            <a:ext cx="7090410" cy="40790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90800" y="6047006"/>
            <a:ext cx="6858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www.nytimes.com</a:t>
            </a:r>
            <a:r>
              <a:rPr lang="en-US" sz="1600" dirty="0"/>
              <a:t>/2017/03/16/us/</a:t>
            </a:r>
            <a:r>
              <a:rPr lang="en-US" sz="1600" dirty="0" err="1"/>
              <a:t>oxford-comma-lawsuit.html?_r</a:t>
            </a:r>
            <a:r>
              <a:rPr lang="en-US" sz="1600" dirty="0"/>
              <a:t>=0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5"/>
          <a:stretch/>
        </p:blipFill>
        <p:spPr>
          <a:xfrm>
            <a:off x="102870" y="541021"/>
            <a:ext cx="8686800" cy="16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7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Today's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I'll talk about</a:t>
            </a:r>
          </a:p>
          <a:p>
            <a:pPr lvl="1"/>
            <a:r>
              <a:rPr lang="en-US" dirty="0" smtClean="0"/>
              <a:t>organization/structure</a:t>
            </a:r>
          </a:p>
          <a:p>
            <a:pPr lvl="1"/>
            <a:r>
              <a:rPr lang="en-US" dirty="0" smtClean="0"/>
              <a:t>citations and references</a:t>
            </a:r>
          </a:p>
          <a:p>
            <a:pPr lvl="1"/>
            <a:r>
              <a:rPr lang="en-US" dirty="0" smtClean="0"/>
              <a:t>the writing process</a:t>
            </a:r>
          </a:p>
          <a:p>
            <a:pPr lvl="1"/>
            <a:r>
              <a:rPr lang="en-US" dirty="0" smtClean="0"/>
              <a:t>style comments</a:t>
            </a:r>
          </a:p>
          <a:p>
            <a:pPr lvl="1"/>
            <a:endParaRPr lang="en-US" dirty="0"/>
          </a:p>
          <a:p>
            <a:r>
              <a:rPr lang="en-US" dirty="0" smtClean="0"/>
              <a:t>What I won't talk about</a:t>
            </a:r>
          </a:p>
          <a:p>
            <a:pPr lvl="1"/>
            <a:r>
              <a:rPr lang="en-US" dirty="0" smtClean="0"/>
              <a:t>grammar – see Strunk and White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485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the passive voice.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50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095" y="4218277"/>
            <a:ext cx="6389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www.grammarly.com</a:t>
            </a:r>
            <a:r>
              <a:rPr lang="en-US" sz="1400" dirty="0"/>
              <a:t>/blog/a-scary-easy-way-to-help-you-find-passive-voice/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74673"/>
            <a:ext cx="4271766" cy="2918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4425449" y="1316954"/>
            <a:ext cx="4800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house was haunted </a:t>
            </a:r>
            <a:r>
              <a:rPr lang="en-US" sz="2400" i="1" dirty="0" smtClean="0"/>
              <a:t>(by zombies)</a:t>
            </a:r>
            <a:endParaRPr lang="en-US" sz="24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94895" y="2059989"/>
            <a:ext cx="328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experiment was run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194895" y="2803024"/>
            <a:ext cx="31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data was collected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4938382" y="3557813"/>
            <a:ext cx="3614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web page was archived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18956" y="4832370"/>
            <a:ext cx="828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Active voice emphasizes </a:t>
            </a:r>
            <a:r>
              <a:rPr lang="en-US" sz="3200" i="1" dirty="0" smtClean="0">
                <a:solidFill>
                  <a:schemeClr val="tx2"/>
                </a:solidFill>
              </a:rPr>
              <a:t>who</a:t>
            </a:r>
            <a:r>
              <a:rPr lang="en-US" sz="3200" dirty="0" smtClean="0">
                <a:solidFill>
                  <a:schemeClr val="tx2"/>
                </a:solidFill>
              </a:rPr>
              <a:t> is doing the action.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518" y="5458242"/>
            <a:ext cx="2909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 collected the data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124200" y="5809654"/>
            <a:ext cx="5688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The Internet Archive captured the web page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10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Writing a paper is like telling a particular type of story.</a:t>
            </a:r>
          </a:p>
          <a:p>
            <a:pPr lvl="3"/>
            <a:endParaRPr lang="en-US" dirty="0"/>
          </a:p>
          <a:p>
            <a:r>
              <a:rPr lang="en-US" dirty="0" smtClean="0"/>
              <a:t>Academic papers have a standard structure.</a:t>
            </a:r>
          </a:p>
          <a:p>
            <a:pPr lvl="3"/>
            <a:endParaRPr lang="en-US" dirty="0"/>
          </a:p>
          <a:p>
            <a:r>
              <a:rPr lang="en-US" altLang="x-none" dirty="0" smtClean="0"/>
              <a:t>Your writing should be clear</a:t>
            </a:r>
            <a:r>
              <a:rPr lang="en-US" altLang="x-none" dirty="0"/>
              <a:t>, simple, correct, interesting, </a:t>
            </a:r>
            <a:r>
              <a:rPr lang="en-US" altLang="x-none" dirty="0" smtClean="0"/>
              <a:t>direct, and objective.</a:t>
            </a:r>
          </a:p>
          <a:p>
            <a:pPr lvl="3"/>
            <a:endParaRPr lang="en-US" altLang="x-none" dirty="0"/>
          </a:p>
          <a:p>
            <a:r>
              <a:rPr lang="en-US" altLang="x-none" dirty="0" smtClean="0"/>
              <a:t>Attention to detail in writing reflects attention to detail in research.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90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talk </a:t>
            </a:r>
            <a:r>
              <a:rPr lang="en-US" dirty="0" smtClean="0"/>
              <a:t>was finished.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250" y="2882900"/>
            <a:ext cx="5086350" cy="339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307731"/>
            <a:ext cx="4216400" cy="221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7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Writing a paper is </a:t>
            </a:r>
            <a:r>
              <a:rPr lang="en-US" dirty="0" smtClean="0"/>
              <a:t>a lot like telling a story.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59" y="1623445"/>
            <a:ext cx="7371613" cy="4452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357" y="6081824"/>
            <a:ext cx="5971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http://www.brunswick.k12.me.us/</a:t>
            </a:r>
            <a:r>
              <a:rPr lang="en-US" sz="1200" dirty="0" err="1"/>
              <a:t>hdwyer</a:t>
            </a:r>
            <a:r>
              <a:rPr lang="en-US" sz="1200" dirty="0"/>
              <a:t>/files/2011/11/storyboarding-</a:t>
            </a:r>
            <a:r>
              <a:rPr lang="en-US" sz="1200" dirty="0" err="1"/>
              <a:t>freytags</a:t>
            </a:r>
            <a:r>
              <a:rPr lang="en-US" sz="1200" dirty="0"/>
              <a:t>-</a:t>
            </a:r>
            <a:r>
              <a:rPr lang="en-US" sz="1200" dirty="0" err="1"/>
              <a:t>pyramid.jpg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27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7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x-none" dirty="0" smtClean="0"/>
              <a:t>Most academic papers look similar</a:t>
            </a:r>
            <a:endParaRPr lang="en-US" altLang="x-none" dirty="0"/>
          </a:p>
        </p:txBody>
      </p:sp>
      <p:sp>
        <p:nvSpPr>
          <p:cNvPr id="45060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x-none" dirty="0" smtClean="0"/>
          </a:p>
          <a:p>
            <a:endParaRPr lang="en-US" altLang="x-none" dirty="0"/>
          </a:p>
          <a:p>
            <a:r>
              <a:rPr lang="en-US" altLang="x-none" dirty="0" smtClean="0"/>
              <a:t>Abstract</a:t>
            </a:r>
            <a:endParaRPr lang="en-US" altLang="x-none" dirty="0" smtClean="0"/>
          </a:p>
          <a:p>
            <a:r>
              <a:rPr lang="en-US" altLang="x-none" dirty="0" smtClean="0"/>
              <a:t>Introduction – </a:t>
            </a:r>
            <a:r>
              <a:rPr lang="en-US" altLang="x-none" i="1" dirty="0" smtClean="0"/>
              <a:t>exposition -&gt; rising action</a:t>
            </a:r>
            <a:endParaRPr lang="en-US" altLang="x-none" dirty="0" smtClean="0"/>
          </a:p>
          <a:p>
            <a:r>
              <a:rPr lang="en-US" altLang="x-none" dirty="0" smtClean="0"/>
              <a:t>Related Work – </a:t>
            </a:r>
            <a:r>
              <a:rPr lang="en-US" altLang="x-none" i="1" dirty="0" smtClean="0"/>
              <a:t>rising action</a:t>
            </a:r>
            <a:endParaRPr lang="en-US" altLang="x-none" dirty="0" smtClean="0"/>
          </a:p>
          <a:p>
            <a:r>
              <a:rPr lang="en-US" altLang="x-none" dirty="0" smtClean="0"/>
              <a:t>Approach - </a:t>
            </a:r>
            <a:r>
              <a:rPr lang="en-US" altLang="x-none" i="1" dirty="0" smtClean="0"/>
              <a:t>climax</a:t>
            </a:r>
            <a:endParaRPr lang="en-US" altLang="x-none" dirty="0" smtClean="0"/>
          </a:p>
          <a:p>
            <a:r>
              <a:rPr lang="en-US" altLang="x-none" dirty="0" smtClean="0"/>
              <a:t>Evaluation/Results – </a:t>
            </a:r>
            <a:r>
              <a:rPr lang="en-US" altLang="x-none" i="1" dirty="0" smtClean="0"/>
              <a:t>climax -&gt; falling action</a:t>
            </a:r>
            <a:endParaRPr lang="en-US" altLang="x-none" dirty="0" smtClean="0"/>
          </a:p>
          <a:p>
            <a:r>
              <a:rPr lang="en-US" altLang="x-none" dirty="0" smtClean="0"/>
              <a:t>Future Work and </a:t>
            </a:r>
            <a:r>
              <a:rPr lang="en-US" altLang="x-none" dirty="0" smtClean="0"/>
              <a:t>Conclusions - </a:t>
            </a:r>
            <a:r>
              <a:rPr lang="en-US" altLang="x-none" i="1" dirty="0" smtClean="0"/>
              <a:t>denouement</a:t>
            </a:r>
            <a:endParaRPr lang="en-US" altLang="x-non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Fall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718" y="1138454"/>
            <a:ext cx="3330761" cy="2011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9800" y="2811679"/>
            <a:ext cx="257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http://www.brunswick.k12.me.us/</a:t>
            </a:r>
            <a:r>
              <a:rPr lang="en-US" sz="800" dirty="0" err="1"/>
              <a:t>hdwyer</a:t>
            </a:r>
            <a:r>
              <a:rPr lang="en-US" sz="800" dirty="0"/>
              <a:t>/files/2011/11/storyboarding-</a:t>
            </a:r>
            <a:r>
              <a:rPr lang="en-US" sz="800" dirty="0" err="1"/>
              <a:t>freytags</a:t>
            </a:r>
            <a:r>
              <a:rPr lang="en-US" sz="800" dirty="0"/>
              <a:t>-</a:t>
            </a:r>
            <a:r>
              <a:rPr lang="en-US" sz="800" dirty="0" err="1"/>
              <a:t>pyramid.jpg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9769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852" y="1685544"/>
            <a:ext cx="4124458" cy="470611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347" b="78205"/>
          <a:stretch/>
        </p:blipFill>
        <p:spPr>
          <a:xfrm>
            <a:off x="990289" y="249974"/>
            <a:ext cx="6745535" cy="12833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6206" y="2053692"/>
            <a:ext cx="2011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JCDL 2014</a:t>
            </a:r>
          </a:p>
          <a:p>
            <a:r>
              <a:rPr lang="en-US" b="1" dirty="0" smtClean="0"/>
              <a:t>Best Student Paper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26828" y="5315003"/>
            <a:ext cx="111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results!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27528" y="4773168"/>
            <a:ext cx="4055568" cy="154533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26828" y="2417271"/>
            <a:ext cx="124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problem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6828" y="3812617"/>
            <a:ext cx="135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approach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42768" y="1984410"/>
            <a:ext cx="4040328" cy="1408014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42768" y="3410712"/>
            <a:ext cx="4040328" cy="1344168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18" y="1628753"/>
            <a:ext cx="4439363" cy="472824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6337" y="2094105"/>
            <a:ext cx="2011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JCDL 2015</a:t>
            </a:r>
          </a:p>
          <a:p>
            <a:r>
              <a:rPr lang="en-US" b="1" dirty="0" smtClean="0"/>
              <a:t>Best Student Paper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88864" y="4770104"/>
            <a:ext cx="111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results!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5712" y="4218492"/>
            <a:ext cx="4351116" cy="2017715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26828" y="1906550"/>
            <a:ext cx="124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</a:rPr>
              <a:t>problem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6828" y="2988630"/>
            <a:ext cx="1359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approach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75712" y="1922998"/>
            <a:ext cx="4351116" cy="419561"/>
          </a:xfrm>
          <a:prstGeom prst="rect">
            <a:avLst/>
          </a:prstGeom>
          <a:noFill/>
          <a:ln w="254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75712" y="2368215"/>
            <a:ext cx="4351116" cy="1824622"/>
          </a:xfrm>
          <a:prstGeom prst="rect">
            <a:avLst/>
          </a:prstGeom>
          <a:noFill/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27" y="383522"/>
            <a:ext cx="5913097" cy="10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du-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odu-blue.thmx</Template>
  <TotalTime>2970</TotalTime>
  <Words>2968</Words>
  <Application>Microsoft Macintosh PowerPoint</Application>
  <PresentationFormat>On-screen Show (4:3)</PresentationFormat>
  <Paragraphs>523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Calibri</vt:lpstr>
      <vt:lpstr>Courier New</vt:lpstr>
      <vt:lpstr>Geneva</vt:lpstr>
      <vt:lpstr>Gill Sans</vt:lpstr>
      <vt:lpstr>Times New Roman</vt:lpstr>
      <vt:lpstr>ヒラギノ角ゴ Pro W3</vt:lpstr>
      <vt:lpstr>Arial</vt:lpstr>
      <vt:lpstr>odu-blue</vt:lpstr>
      <vt:lpstr>How to Write an Academic Paper</vt:lpstr>
      <vt:lpstr>What is a PhD?</vt:lpstr>
      <vt:lpstr>Communication Skills</vt:lpstr>
      <vt:lpstr>Main Resources</vt:lpstr>
      <vt:lpstr>Today's Focus</vt:lpstr>
      <vt:lpstr>Writing a paper is a lot like telling a story.</vt:lpstr>
      <vt:lpstr>Most academic papers look similar</vt:lpstr>
      <vt:lpstr>PowerPoint Presentation</vt:lpstr>
      <vt:lpstr>PowerPoint Presentation</vt:lpstr>
      <vt:lpstr>PowerPoint Presentation</vt:lpstr>
      <vt:lpstr>What do these abstracts have in common?</vt:lpstr>
      <vt:lpstr>Vis papers often have a teaser image</vt:lpstr>
      <vt:lpstr>Introduction</vt:lpstr>
      <vt:lpstr>PowerPoint Presentation</vt:lpstr>
      <vt:lpstr>PowerPoint Presentation</vt:lpstr>
      <vt:lpstr>PowerPoint Presentation</vt:lpstr>
      <vt:lpstr>Related Work</vt:lpstr>
      <vt:lpstr>Approach</vt:lpstr>
      <vt:lpstr>Evaluation/Results</vt:lpstr>
      <vt:lpstr>I’ll always comment on your figures</vt:lpstr>
      <vt:lpstr>PowerPoint Presentation</vt:lpstr>
      <vt:lpstr>Future Work and Conclusions</vt:lpstr>
      <vt:lpstr>PowerPoint Presentation</vt:lpstr>
      <vt:lpstr>The citation label is not a noun.</vt:lpstr>
      <vt:lpstr>Citation Style</vt:lpstr>
      <vt:lpstr>References</vt:lpstr>
      <vt:lpstr>Bibtex is your friend - Journal</vt:lpstr>
      <vt:lpstr>Bibtex is your friend - Journal</vt:lpstr>
      <vt:lpstr>Bibtex is your friend - Conference</vt:lpstr>
      <vt:lpstr>Bibtex is your friend – for consistency</vt:lpstr>
      <vt:lpstr>Edit any BibTeX you get online</vt:lpstr>
      <vt:lpstr>Edit any BibTeX you get online</vt:lpstr>
      <vt:lpstr>What would you edit from Google Scholar?</vt:lpstr>
      <vt:lpstr>What would you edit from CiteSeer?</vt:lpstr>
      <vt:lpstr>Bottom Line</vt:lpstr>
      <vt:lpstr>PowerPoint Presentation</vt:lpstr>
      <vt:lpstr>How to Get Started</vt:lpstr>
      <vt:lpstr>Build up using the "Sweepline" approach</vt:lpstr>
      <vt:lpstr>Remember that you’re telling a story.</vt:lpstr>
      <vt:lpstr>Stories flow.</vt:lpstr>
      <vt:lpstr>Think about the 3-pass approach</vt:lpstr>
      <vt:lpstr>Your first draft is not your final draft!</vt:lpstr>
      <vt:lpstr>WS-DL Writing Process</vt:lpstr>
      <vt:lpstr>PowerPoint Presentation</vt:lpstr>
      <vt:lpstr>Writing Style</vt:lpstr>
      <vt:lpstr>Style Specifics</vt:lpstr>
      <vt:lpstr>Use the Oxford Comma.</vt:lpstr>
      <vt:lpstr>PowerPoint Presentation</vt:lpstr>
      <vt:lpstr>PowerPoint Presentation</vt:lpstr>
      <vt:lpstr>Avoid the passive voice.</vt:lpstr>
      <vt:lpstr>Summary</vt:lpstr>
      <vt:lpstr>The talk was finished.</vt:lpstr>
    </vt:vector>
  </TitlesOfParts>
  <Company>Old Dominion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Life as an Academic</dc:title>
  <dc:creator>Michele Weigle</dc:creator>
  <cp:lastModifiedBy>Michele Weigle</cp:lastModifiedBy>
  <cp:revision>404</cp:revision>
  <cp:lastPrinted>2017-09-07T15:18:11Z</cp:lastPrinted>
  <dcterms:created xsi:type="dcterms:W3CDTF">2014-12-03T18:42:40Z</dcterms:created>
  <dcterms:modified xsi:type="dcterms:W3CDTF">2017-11-08T16:15:56Z</dcterms:modified>
</cp:coreProperties>
</file>